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72" r:id="rId3"/>
    <p:sldId id="263" r:id="rId4"/>
    <p:sldId id="291" r:id="rId5"/>
    <p:sldId id="292" r:id="rId6"/>
    <p:sldId id="293" r:id="rId7"/>
    <p:sldId id="294" r:id="rId8"/>
    <p:sldId id="295" r:id="rId9"/>
    <p:sldId id="296" r:id="rId10"/>
    <p:sldId id="299" r:id="rId11"/>
    <p:sldId id="297" r:id="rId12"/>
    <p:sldId id="298" r:id="rId13"/>
    <p:sldId id="301" r:id="rId14"/>
    <p:sldId id="300" r:id="rId15"/>
    <p:sldId id="302" r:id="rId16"/>
    <p:sldId id="303" r:id="rId17"/>
    <p:sldId id="304" r:id="rId18"/>
    <p:sldId id="305" r:id="rId19"/>
    <p:sldId id="306" r:id="rId20"/>
    <p:sldId id="307" r:id="rId21"/>
    <p:sldId id="308"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5EFF"/>
    <a:srgbClr val="003FBC"/>
    <a:srgbClr val="FFB414"/>
    <a:srgbClr val="002A7E"/>
    <a:srgbClr val="002164"/>
    <a:srgbClr val="00133A"/>
    <a:srgbClr val="001B50"/>
    <a:srgbClr val="002774"/>
    <a:srgbClr val="001C54"/>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Estilo claro 2 - Acento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4" d="100"/>
          <a:sy n="114" d="100"/>
        </p:scale>
        <p:origin x="1560" y="10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2.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1" y="762000"/>
            <a:ext cx="6856214"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952697" y="762000"/>
            <a:ext cx="2193989" cy="5334001"/>
          </a:xfrm>
          <a:prstGeom prst="rect">
            <a:avLst/>
          </a:prstGeom>
          <a:solidFill>
            <a:srgbClr val="C3C3C3">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02386" y="1298448"/>
            <a:ext cx="5486400" cy="3255264"/>
          </a:xfrm>
        </p:spPr>
        <p:txBody>
          <a:bodyPr anchor="b">
            <a:normAutofit/>
          </a:bodyPr>
          <a:lstStyle>
            <a:lvl1pPr algn="l">
              <a:defRPr sz="5400" spc="-100"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825011" y="4670246"/>
            <a:ext cx="5486400" cy="914400"/>
          </a:xfrm>
        </p:spPr>
        <p:txBody>
          <a:bodyPr anchor="t">
            <a:normAutofit/>
          </a:bodyPr>
          <a:lstStyle>
            <a:lvl1pPr marL="0" indent="0" algn="l">
              <a:buNone/>
              <a:defRPr sz="2000" cap="none" spc="0" baseline="0">
                <a:solidFill>
                  <a:schemeClr val="accent1">
                    <a:lumMod val="20000"/>
                    <a:lumOff val="80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784BEB5E-0E39-4DEF-B46C-DBDFB62FF1CF}" type="datetimeFigureOut">
              <a:rPr lang="es-CL" smtClean="0"/>
              <a:t>18-03-2018</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459696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84BEB5E-0E39-4DEF-B46C-DBDFB62FF1CF}" type="datetimeFigureOut">
              <a:rPr lang="es-CL" smtClean="0"/>
              <a:t>18-03-2018</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3958852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5750" y="990600"/>
            <a:ext cx="2114550" cy="49530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900934" y="868680"/>
            <a:ext cx="5486400" cy="5120640"/>
          </a:xfrm>
        </p:spPr>
        <p:txBody>
          <a:bodyPr vert="eaVert"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784BEB5E-0E39-4DEF-B46C-DBDFB62FF1CF}" type="datetimeFigureOut">
              <a:rPr lang="es-CL" smtClean="0"/>
              <a:t>18-03-2018</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2827137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784BEB5E-0E39-4DEF-B46C-DBDFB62FF1CF}" type="datetimeFigureOut">
              <a:rPr lang="es-CL" smtClean="0"/>
              <a:t>18-03-2018</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1760861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900934" y="1298448"/>
            <a:ext cx="5486400" cy="3255264"/>
          </a:xfrm>
        </p:spPr>
        <p:txBody>
          <a:bodyPr anchor="b">
            <a:normAutofit/>
          </a:bodyPr>
          <a:lstStyle>
            <a:lvl1pPr>
              <a:defRPr sz="5400" b="0" spc="-100" baseline="0">
                <a:solidFill>
                  <a:schemeClr val="tx1">
                    <a:lumMod val="65000"/>
                    <a:lumOff val="35000"/>
                  </a:schemeClr>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914650" y="4672584"/>
            <a:ext cx="5486400" cy="914400"/>
          </a:xfrm>
        </p:spPr>
        <p:txBody>
          <a:bodyPr anchor="t">
            <a:normAutofit/>
          </a:bodyPr>
          <a:lstStyle>
            <a:lvl1pPr marL="0" indent="0">
              <a:buNone/>
              <a:defRPr sz="20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784BEB5E-0E39-4DEF-B46C-DBDFB62FF1CF}" type="datetimeFigureOut">
              <a:rPr lang="es-CL" smtClean="0"/>
              <a:t>18-03-2018</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3853675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2900934" y="868680"/>
            <a:ext cx="2606040" cy="512064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863590" y="868680"/>
            <a:ext cx="2606040" cy="512064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8" name="Date Placeholder 7"/>
          <p:cNvSpPr>
            <a:spLocks noGrp="1"/>
          </p:cNvSpPr>
          <p:nvPr>
            <p:ph type="dt" sz="half" idx="10"/>
          </p:nvPr>
        </p:nvSpPr>
        <p:spPr/>
        <p:txBody>
          <a:bodyPr/>
          <a:lstStyle/>
          <a:p>
            <a:fld id="{784BEB5E-0E39-4DEF-B46C-DBDFB62FF1CF}" type="datetimeFigureOut">
              <a:rPr lang="es-CL" smtClean="0"/>
              <a:t>18-03-2018</a:t>
            </a:fld>
            <a:endParaRPr lang="es-CL"/>
          </a:p>
        </p:txBody>
      </p:sp>
      <p:sp>
        <p:nvSpPr>
          <p:cNvPr id="9" name="Footer Placeholder 8"/>
          <p:cNvSpPr>
            <a:spLocks noGrp="1"/>
          </p:cNvSpPr>
          <p:nvPr>
            <p:ph type="ftr" sz="quarter" idx="11"/>
          </p:nvPr>
        </p:nvSpPr>
        <p:spPr/>
        <p:txBody>
          <a:bodyPr/>
          <a:lstStyle/>
          <a:p>
            <a:endParaRPr lang="es-CL"/>
          </a:p>
        </p:txBody>
      </p:sp>
      <p:sp>
        <p:nvSpPr>
          <p:cNvPr id="10" name="Slide Number Placeholder 9"/>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1401419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900934" y="1023586"/>
            <a:ext cx="2606040" cy="807720"/>
          </a:xfrm>
        </p:spPr>
        <p:txBody>
          <a:bodyPr anchor="b">
            <a:normAutofit/>
          </a:bodyPr>
          <a:lstStyle>
            <a:lvl1pPr marL="0" indent="0">
              <a:spcBef>
                <a:spcPts val="0"/>
              </a:spcBef>
              <a:buNone/>
              <a:defRPr sz="1900" b="1">
                <a:solidFill>
                  <a:schemeClr val="tx1">
                    <a:lumMod val="65000"/>
                    <a:lumOff val="3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2900934" y="1930936"/>
            <a:ext cx="2606040" cy="402336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863847" y="1023587"/>
            <a:ext cx="2606040" cy="813171"/>
          </a:xfrm>
        </p:spPr>
        <p:txBody>
          <a:bodyPr anchor="b">
            <a:normAutofit/>
          </a:bodyPr>
          <a:lstStyle>
            <a:lvl1pPr marL="0" indent="0">
              <a:spcBef>
                <a:spcPts val="0"/>
              </a:spcBef>
              <a:buNone/>
              <a:defRPr sz="1900" b="1">
                <a:solidFill>
                  <a:schemeClr val="tx1">
                    <a:lumMod val="65000"/>
                    <a:lumOff val="3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5863847" y="1930936"/>
            <a:ext cx="2606040" cy="4023360"/>
          </a:xfrm>
        </p:spPr>
        <p:txBody>
          <a:bodyPr/>
          <a:lstStyle>
            <a:lvl1pPr>
              <a:defRPr sz="1900"/>
            </a:lvl1pPr>
            <a:lvl2pPr>
              <a:defRPr sz="1700"/>
            </a:lvl2pPr>
            <a:lvl3pPr>
              <a:defRPr sz="1500"/>
            </a:lvl3pPr>
            <a:lvl4pPr>
              <a:defRPr sz="1300"/>
            </a:lvl4pPr>
            <a:lvl5pPr>
              <a:defRPr sz="1300"/>
            </a:lvl5pPr>
            <a:lvl6pPr>
              <a:defRPr sz="1300"/>
            </a:lvl6pPr>
            <a:lvl7pPr>
              <a:defRPr sz="1300"/>
            </a:lvl7pPr>
            <a:lvl8pPr>
              <a:defRPr sz="1300"/>
            </a:lvl8pPr>
            <a:lvl9pPr>
              <a:defRPr sz="13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2" name="Date Placeholder 1"/>
          <p:cNvSpPr>
            <a:spLocks noGrp="1"/>
          </p:cNvSpPr>
          <p:nvPr>
            <p:ph type="dt" sz="half" idx="10"/>
          </p:nvPr>
        </p:nvSpPr>
        <p:spPr/>
        <p:txBody>
          <a:bodyPr/>
          <a:lstStyle/>
          <a:p>
            <a:fld id="{784BEB5E-0E39-4DEF-B46C-DBDFB62FF1CF}" type="datetimeFigureOut">
              <a:rPr lang="es-CL" smtClean="0"/>
              <a:t>18-03-2018</a:t>
            </a:fld>
            <a:endParaRPr lang="es-CL"/>
          </a:p>
        </p:txBody>
      </p:sp>
      <p:sp>
        <p:nvSpPr>
          <p:cNvPr id="11" name="Footer Placeholder 10"/>
          <p:cNvSpPr>
            <a:spLocks noGrp="1"/>
          </p:cNvSpPr>
          <p:nvPr>
            <p:ph type="ftr" sz="quarter" idx="11"/>
          </p:nvPr>
        </p:nvSpPr>
        <p:spPr/>
        <p:txBody>
          <a:bodyPr/>
          <a:lstStyle/>
          <a:p>
            <a:endParaRPr lang="es-CL"/>
          </a:p>
        </p:txBody>
      </p:sp>
      <p:sp>
        <p:nvSpPr>
          <p:cNvPr id="12" name="Slide Number Placeholder 11"/>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2555719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a:t>Haga clic para modificar el estilo de título del patrón</a:t>
            </a:r>
            <a:endParaRPr lang="en-US" dirty="0"/>
          </a:p>
        </p:txBody>
      </p:sp>
      <p:sp>
        <p:nvSpPr>
          <p:cNvPr id="2" name="Date Placeholder 1"/>
          <p:cNvSpPr>
            <a:spLocks noGrp="1"/>
          </p:cNvSpPr>
          <p:nvPr>
            <p:ph type="dt" sz="half" idx="10"/>
          </p:nvPr>
        </p:nvSpPr>
        <p:spPr/>
        <p:txBody>
          <a:bodyPr/>
          <a:lstStyle/>
          <a:p>
            <a:fld id="{784BEB5E-0E39-4DEF-B46C-DBDFB62FF1CF}" type="datetimeFigureOut">
              <a:rPr lang="es-CL" smtClean="0"/>
              <a:t>18-03-2018</a:t>
            </a:fld>
            <a:endParaRPr lang="es-CL"/>
          </a:p>
        </p:txBody>
      </p:sp>
      <p:sp>
        <p:nvSpPr>
          <p:cNvPr id="7" name="Footer Placeholder 6"/>
          <p:cNvSpPr>
            <a:spLocks noGrp="1"/>
          </p:cNvSpPr>
          <p:nvPr>
            <p:ph type="ftr" sz="quarter" idx="11"/>
          </p:nvPr>
        </p:nvSpPr>
        <p:spPr/>
        <p:txBody>
          <a:bodyPr/>
          <a:lstStyle/>
          <a:p>
            <a:endParaRPr lang="es-CL"/>
          </a:p>
        </p:txBody>
      </p:sp>
      <p:sp>
        <p:nvSpPr>
          <p:cNvPr id="8" name="Slide Number Placeholder 7"/>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40846352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784BEB5E-0E39-4DEF-B46C-DBDFB62FF1CF}" type="datetimeFigureOut">
              <a:rPr lang="es-CL" smtClean="0"/>
              <a:t>18-03-2018</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886347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92024" y="1143000"/>
            <a:ext cx="2125980" cy="2194560"/>
          </a:xfrm>
        </p:spPr>
        <p:txBody>
          <a:bodyPr anchor="b">
            <a:normAutofit/>
          </a:bodyPr>
          <a:lstStyle>
            <a:lvl1pPr>
              <a:defRPr sz="2800" b="0" baseline="0"/>
            </a:lvl1pPr>
          </a:lstStyle>
          <a:p>
            <a:r>
              <a:rPr lang="es-ES"/>
              <a:t>Haga clic para modificar el estilo de título del patrón</a:t>
            </a:r>
            <a:endParaRPr lang="en-US" dirty="0"/>
          </a:p>
        </p:txBody>
      </p:sp>
      <p:sp>
        <p:nvSpPr>
          <p:cNvPr id="3" name="Content Placeholder 2"/>
          <p:cNvSpPr>
            <a:spLocks noGrp="1"/>
          </p:cNvSpPr>
          <p:nvPr>
            <p:ph idx="1"/>
          </p:nvPr>
        </p:nvSpPr>
        <p:spPr>
          <a:xfrm>
            <a:off x="2900934" y="868680"/>
            <a:ext cx="54864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92024" y="3337560"/>
            <a:ext cx="2125980" cy="2560320"/>
          </a:xfrm>
        </p:spPr>
        <p:txBody>
          <a:bodyPr anchor="t">
            <a:normAutofit/>
          </a:bodyPr>
          <a:lstStyle>
            <a:lvl1pPr marL="0" indent="0">
              <a:lnSpc>
                <a:spcPct val="100000"/>
              </a:lnSpc>
              <a:spcBef>
                <a:spcPts val="800"/>
              </a:spcBef>
              <a:buNone/>
              <a:defRPr sz="125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8" name="Date Placeholder 7"/>
          <p:cNvSpPr>
            <a:spLocks noGrp="1"/>
          </p:cNvSpPr>
          <p:nvPr>
            <p:ph type="dt" sz="half" idx="10"/>
          </p:nvPr>
        </p:nvSpPr>
        <p:spPr/>
        <p:txBody>
          <a:bodyPr/>
          <a:lstStyle/>
          <a:p>
            <a:fld id="{784BEB5E-0E39-4DEF-B46C-DBDFB62FF1CF}" type="datetimeFigureOut">
              <a:rPr lang="es-CL" smtClean="0"/>
              <a:t>18-03-2018</a:t>
            </a:fld>
            <a:endParaRPr lang="es-CL"/>
          </a:p>
        </p:txBody>
      </p:sp>
      <p:sp>
        <p:nvSpPr>
          <p:cNvPr id="9" name="Footer Placeholder 8"/>
          <p:cNvSpPr>
            <a:spLocks noGrp="1"/>
          </p:cNvSpPr>
          <p:nvPr>
            <p:ph type="ftr" sz="quarter" idx="11"/>
          </p:nvPr>
        </p:nvSpPr>
        <p:spPr/>
        <p:txBody>
          <a:bodyPr/>
          <a:lstStyle/>
          <a:p>
            <a:endParaRPr lang="es-CL"/>
          </a:p>
        </p:txBody>
      </p:sp>
      <p:sp>
        <p:nvSpPr>
          <p:cNvPr id="10" name="Slide Number Placeholder 9"/>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33827259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92024" y="1143000"/>
            <a:ext cx="2125980" cy="2194560"/>
          </a:xfrm>
        </p:spPr>
        <p:txBody>
          <a:bodyPr anchor="b">
            <a:normAutofit/>
          </a:bodyPr>
          <a:lstStyle>
            <a:lvl1pPr>
              <a:defRPr sz="28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677983" y="767419"/>
            <a:ext cx="6086423"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92024" y="3340602"/>
            <a:ext cx="2125980" cy="2560320"/>
          </a:xfrm>
        </p:spPr>
        <p:txBody>
          <a:bodyPr anchor="t">
            <a:normAutofit/>
          </a:bodyPr>
          <a:lstStyle>
            <a:lvl1pPr marL="0" indent="0">
              <a:lnSpc>
                <a:spcPct val="100000"/>
              </a:lnSpc>
              <a:spcBef>
                <a:spcPts val="800"/>
              </a:spcBef>
              <a:buNone/>
              <a:defRPr sz="125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los estilos de texto del patrón</a:t>
            </a:r>
          </a:p>
        </p:txBody>
      </p:sp>
      <p:sp>
        <p:nvSpPr>
          <p:cNvPr id="8" name="Date Placeholder 7"/>
          <p:cNvSpPr>
            <a:spLocks noGrp="1"/>
          </p:cNvSpPr>
          <p:nvPr>
            <p:ph type="dt" sz="half" idx="10"/>
          </p:nvPr>
        </p:nvSpPr>
        <p:spPr/>
        <p:txBody>
          <a:bodyPr/>
          <a:lstStyle/>
          <a:p>
            <a:fld id="{784BEB5E-0E39-4DEF-B46C-DBDFB62FF1CF}" type="datetimeFigureOut">
              <a:rPr lang="es-CL" smtClean="0"/>
              <a:t>18-03-2018</a:t>
            </a:fld>
            <a:endParaRPr lang="es-CL"/>
          </a:p>
        </p:txBody>
      </p:sp>
      <p:sp>
        <p:nvSpPr>
          <p:cNvPr id="9" name="Footer Placeholder 8"/>
          <p:cNvSpPr>
            <a:spLocks noGrp="1"/>
          </p:cNvSpPr>
          <p:nvPr>
            <p:ph type="ftr" sz="quarter" idx="11"/>
          </p:nvPr>
        </p:nvSpPr>
        <p:spPr>
          <a:xfrm>
            <a:off x="2624326" y="6356351"/>
            <a:ext cx="4433638" cy="365125"/>
          </a:xfrm>
        </p:spPr>
        <p:txBody>
          <a:bodyPr/>
          <a:lstStyle/>
          <a:p>
            <a:endParaRPr lang="es-CL"/>
          </a:p>
        </p:txBody>
      </p:sp>
      <p:sp>
        <p:nvSpPr>
          <p:cNvPr id="10" name="Slide Number Placeholder 9"/>
          <p:cNvSpPr>
            <a:spLocks noGrp="1"/>
          </p:cNvSpPr>
          <p:nvPr>
            <p:ph type="sldNum" sz="quarter" idx="12"/>
          </p:nvPr>
        </p:nvSpPr>
        <p:spPr/>
        <p:txBody>
          <a:bodyPr/>
          <a:lstStyle/>
          <a:p>
            <a:fld id="{CEA96678-4010-4126-A798-F27AF36FDCF4}" type="slidenum">
              <a:rPr lang="es-CL" smtClean="0"/>
              <a:t>‹Nº›</a:t>
            </a:fld>
            <a:endParaRPr lang="es-CL"/>
          </a:p>
        </p:txBody>
      </p:sp>
    </p:spTree>
    <p:extLst>
      <p:ext uri="{BB962C8B-B14F-4D97-AF65-F5344CB8AC3E}">
        <p14:creationId xmlns:p14="http://schemas.microsoft.com/office/powerpoint/2010/main" val="1074632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2582693"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89689" y="1123838"/>
            <a:ext cx="2210612" cy="4601183"/>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8" name="Rectangle 37"/>
          <p:cNvSpPr/>
          <p:nvPr/>
        </p:nvSpPr>
        <p:spPr>
          <a:xfrm>
            <a:off x="8861898" y="758952"/>
            <a:ext cx="288036"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2901951" y="864108"/>
            <a:ext cx="5486400" cy="5120640"/>
          </a:xfrm>
          <a:prstGeom prst="rect">
            <a:avLst/>
          </a:prstGeom>
        </p:spPr>
        <p:txBody>
          <a:bodyPr vert="horz" lIns="91440" tIns="45720" rIns="91440" bIns="45720" rtlCol="0" anchor="ctr">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96849" y="6356351"/>
            <a:ext cx="20574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fld id="{784BEB5E-0E39-4DEF-B46C-DBDFB62FF1CF}" type="datetimeFigureOut">
              <a:rPr lang="es-CL" smtClean="0"/>
              <a:t>18-03-2018</a:t>
            </a:fld>
            <a:endParaRPr lang="es-CL"/>
          </a:p>
        </p:txBody>
      </p:sp>
      <p:sp>
        <p:nvSpPr>
          <p:cNvPr id="5" name="Footer Placeholder 4"/>
          <p:cNvSpPr>
            <a:spLocks noGrp="1"/>
          </p:cNvSpPr>
          <p:nvPr>
            <p:ph type="ftr" sz="quarter" idx="3"/>
          </p:nvPr>
        </p:nvSpPr>
        <p:spPr>
          <a:xfrm>
            <a:off x="2901951" y="6356351"/>
            <a:ext cx="4433638"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endParaRPr lang="es-CL"/>
          </a:p>
        </p:txBody>
      </p:sp>
      <p:sp>
        <p:nvSpPr>
          <p:cNvPr id="6" name="Slide Number Placeholder 5"/>
          <p:cNvSpPr>
            <a:spLocks noGrp="1"/>
          </p:cNvSpPr>
          <p:nvPr>
            <p:ph type="sldNum" sz="quarter" idx="4"/>
          </p:nvPr>
        </p:nvSpPr>
        <p:spPr>
          <a:xfrm>
            <a:off x="7975602" y="6356351"/>
            <a:ext cx="1148195" cy="365125"/>
          </a:xfrm>
          <a:prstGeom prst="rect">
            <a:avLst/>
          </a:prstGeom>
        </p:spPr>
        <p:txBody>
          <a:bodyPr vert="horz" lIns="91440" tIns="45720" rIns="91440" bIns="45720" rtlCol="0" anchor="ctr"/>
          <a:lstStyle>
            <a:lvl1pPr algn="r">
              <a:defRPr sz="1100" b="1">
                <a:solidFill>
                  <a:schemeClr val="accent1"/>
                </a:solidFill>
              </a:defRPr>
            </a:lvl1pPr>
          </a:lstStyle>
          <a:p>
            <a:fld id="{CEA96678-4010-4126-A798-F27AF36FDCF4}" type="slidenum">
              <a:rPr lang="es-CL" smtClean="0"/>
              <a:t>‹Nº›</a:t>
            </a:fld>
            <a:endParaRPr lang="es-CL"/>
          </a:p>
        </p:txBody>
      </p:sp>
    </p:spTree>
    <p:extLst>
      <p:ext uri="{BB962C8B-B14F-4D97-AF65-F5344CB8AC3E}">
        <p14:creationId xmlns:p14="http://schemas.microsoft.com/office/powerpoint/2010/main" val="295620433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0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19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7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5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3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6" name="CuadroTexto 5"/>
          <p:cNvSpPr txBox="1"/>
          <p:nvPr/>
        </p:nvSpPr>
        <p:spPr>
          <a:xfrm>
            <a:off x="251249" y="2673240"/>
            <a:ext cx="6290505" cy="1877437"/>
          </a:xfrm>
          <a:prstGeom prst="rect">
            <a:avLst/>
          </a:prstGeom>
          <a:noFill/>
        </p:spPr>
        <p:txBody>
          <a:bodyPr wrap="none" rtlCol="0">
            <a:spAutoFit/>
          </a:bodyPr>
          <a:lstStyle/>
          <a:p>
            <a:pPr algn="ctr"/>
            <a:r>
              <a:rPr lang="es-CL" sz="3600" dirty="0">
                <a:solidFill>
                  <a:schemeClr val="bg1"/>
                </a:solidFill>
                <a:latin typeface="Arial" panose="020B0604020202020204" pitchFamily="34" charset="0"/>
                <a:cs typeface="Arial" panose="020B0604020202020204" pitchFamily="34" charset="0"/>
              </a:rPr>
              <a:t> </a:t>
            </a:r>
            <a:r>
              <a:rPr lang="es-CL" sz="3600" dirty="0"/>
              <a:t> </a:t>
            </a:r>
            <a:r>
              <a:rPr lang="es-CL" sz="3600" dirty="0">
                <a:solidFill>
                  <a:srgbClr val="222222"/>
                </a:solidFill>
                <a:latin typeface="arial" panose="020B0604020202020204" pitchFamily="34" charset="0"/>
              </a:rPr>
              <a:t> </a:t>
            </a:r>
            <a:r>
              <a:rPr lang="es-CL" sz="3600" dirty="0">
                <a:solidFill>
                  <a:schemeClr val="bg1"/>
                </a:solidFill>
                <a:latin typeface="arial" panose="020B0604020202020204" pitchFamily="34" charset="0"/>
              </a:rPr>
              <a:t>Introducción a las Finanzas</a:t>
            </a:r>
            <a:r>
              <a:rPr lang="es-CL" sz="3600" b="1" dirty="0">
                <a:solidFill>
                  <a:schemeClr val="bg1"/>
                </a:solidFill>
                <a:latin typeface="Arial" panose="020B0604020202020204" pitchFamily="34" charset="0"/>
                <a:cs typeface="Arial" panose="020B0604020202020204" pitchFamily="34" charset="0"/>
              </a:rPr>
              <a:t> </a:t>
            </a:r>
          </a:p>
          <a:p>
            <a:pPr algn="ctr"/>
            <a:endParaRPr lang="es-CL" dirty="0">
              <a:solidFill>
                <a:schemeClr val="bg1"/>
              </a:solidFill>
              <a:latin typeface="Arial" panose="020B0604020202020204" pitchFamily="34" charset="0"/>
              <a:cs typeface="Arial" panose="020B0604020202020204" pitchFamily="34" charset="0"/>
            </a:endParaRPr>
          </a:p>
          <a:p>
            <a:pPr algn="ctr"/>
            <a:r>
              <a:rPr lang="es-CL" sz="2400" dirty="0">
                <a:solidFill>
                  <a:schemeClr val="bg1"/>
                </a:solidFill>
                <a:latin typeface="Arial" panose="020B0604020202020204" pitchFamily="34" charset="0"/>
                <a:cs typeface="Arial" panose="020B0604020202020204" pitchFamily="34" charset="0"/>
              </a:rPr>
              <a:t>Donato A. Hernández H. </a:t>
            </a:r>
          </a:p>
          <a:p>
            <a:pPr algn="ctr"/>
            <a:endParaRPr lang="es-CL" dirty="0">
              <a:solidFill>
                <a:schemeClr val="bg1"/>
              </a:solidFill>
              <a:latin typeface="Arial" panose="020B0604020202020204" pitchFamily="34" charset="0"/>
              <a:cs typeface="Arial" panose="020B0604020202020204" pitchFamily="34" charset="0"/>
            </a:endParaRPr>
          </a:p>
          <a:p>
            <a:pPr algn="ctr"/>
            <a:r>
              <a:rPr lang="en-GB" sz="2000" dirty="0">
                <a:solidFill>
                  <a:schemeClr val="bg1"/>
                </a:solidFill>
              </a:rPr>
              <a:t>FZA1102-300D(T)</a:t>
            </a:r>
            <a:endParaRPr lang="es-CL" sz="2000" dirty="0">
              <a:solidFill>
                <a:schemeClr val="bg1"/>
              </a:solidFill>
              <a:latin typeface="Arial" panose="020B0604020202020204" pitchFamily="34" charset="0"/>
              <a:cs typeface="Arial" panose="020B0604020202020204" pitchFamily="34" charset="0"/>
            </a:endParaRPr>
          </a:p>
        </p:txBody>
      </p:sp>
      <p:sp>
        <p:nvSpPr>
          <p:cNvPr id="8" name="Rectángulo 7"/>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19" name="Rectángulo 18"/>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3" name="CuadroTexto 2"/>
          <p:cNvSpPr txBox="1"/>
          <p:nvPr/>
        </p:nvSpPr>
        <p:spPr>
          <a:xfrm>
            <a:off x="503583" y="5592417"/>
            <a:ext cx="3564834" cy="369332"/>
          </a:xfrm>
          <a:prstGeom prst="rect">
            <a:avLst/>
          </a:prstGeom>
          <a:noFill/>
        </p:spPr>
        <p:txBody>
          <a:bodyPr wrap="square" rtlCol="0">
            <a:spAutoFit/>
          </a:bodyPr>
          <a:lstStyle/>
          <a:p>
            <a:r>
              <a:rPr lang="es-CL" dirty="0">
                <a:solidFill>
                  <a:schemeClr val="bg1"/>
                </a:solidFill>
              </a:rPr>
              <a:t>Donatoa.hernandezh@gmail.com </a:t>
            </a:r>
            <a:endParaRPr lang="es-CL" dirty="0"/>
          </a:p>
        </p:txBody>
      </p:sp>
      <p:pic>
        <p:nvPicPr>
          <p:cNvPr id="2" name="Imagen 1">
            <a:extLst>
              <a:ext uri="{FF2B5EF4-FFF2-40B4-BE49-F238E27FC236}">
                <a16:creationId xmlns:a16="http://schemas.microsoft.com/office/drawing/2014/main" id="{5A4E72D2-27C0-4FA8-89B9-206240D4AD28}"/>
              </a:ext>
            </a:extLst>
          </p:cNvPr>
          <p:cNvPicPr>
            <a:picLocks noChangeAspect="1"/>
          </p:cNvPicPr>
          <p:nvPr/>
        </p:nvPicPr>
        <p:blipFill rotWithShape="1">
          <a:blip r:embed="rId2"/>
          <a:srcRect l="16381" t="46734" r="51927" b="39268"/>
          <a:stretch/>
        </p:blipFill>
        <p:spPr>
          <a:xfrm>
            <a:off x="133050" y="50066"/>
            <a:ext cx="2808962" cy="697907"/>
          </a:xfrm>
          <a:prstGeom prst="rect">
            <a:avLst/>
          </a:prstGeom>
        </p:spPr>
      </p:pic>
      <p:pic>
        <p:nvPicPr>
          <p:cNvPr id="4" name="Imagen 3">
            <a:extLst>
              <a:ext uri="{FF2B5EF4-FFF2-40B4-BE49-F238E27FC236}">
                <a16:creationId xmlns:a16="http://schemas.microsoft.com/office/drawing/2014/main" id="{97914D91-09D4-4AFE-A21A-F3E6A71536A5}"/>
              </a:ext>
            </a:extLst>
          </p:cNvPr>
          <p:cNvPicPr>
            <a:picLocks noChangeAspect="1"/>
          </p:cNvPicPr>
          <p:nvPr/>
        </p:nvPicPr>
        <p:blipFill rotWithShape="1">
          <a:blip r:embed="rId3"/>
          <a:srcRect l="3762" t="31847" r="38276" b="22070"/>
          <a:stretch/>
        </p:blipFill>
        <p:spPr>
          <a:xfrm>
            <a:off x="3369163" y="302927"/>
            <a:ext cx="5300069" cy="2370313"/>
          </a:xfrm>
          <a:prstGeom prst="ellipse">
            <a:avLst/>
          </a:prstGeom>
          <a:ln>
            <a:noFill/>
          </a:ln>
          <a:effectLst>
            <a:softEdge rad="112500"/>
          </a:effectLst>
        </p:spPr>
      </p:pic>
    </p:spTree>
    <p:extLst>
      <p:ext uri="{BB962C8B-B14F-4D97-AF65-F5344CB8AC3E}">
        <p14:creationId xmlns:p14="http://schemas.microsoft.com/office/powerpoint/2010/main" val="1057605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BF60E2F6-4706-4E60-BA93-1579E67A55AE}"/>
              </a:ext>
            </a:extLst>
          </p:cNvPr>
          <p:cNvSpPr/>
          <p:nvPr/>
        </p:nvSpPr>
        <p:spPr>
          <a:xfrm>
            <a:off x="533166" y="2258639"/>
            <a:ext cx="6701917" cy="2154436"/>
          </a:xfrm>
          <a:prstGeom prst="rect">
            <a:avLst/>
          </a:prstGeom>
        </p:spPr>
        <p:txBody>
          <a:bodyPr wrap="square">
            <a:spAutoFit/>
          </a:bodyPr>
          <a:lstStyle/>
          <a:p>
            <a:r>
              <a:rPr lang="es-ES" sz="2000" b="1" dirty="0">
                <a:solidFill>
                  <a:srgbClr val="002164"/>
                </a:solidFill>
              </a:rPr>
              <a:t>Valores Negociables </a:t>
            </a:r>
          </a:p>
          <a:p>
            <a:endParaRPr lang="es-ES" sz="2000" b="1" dirty="0">
              <a:solidFill>
                <a:srgbClr val="002164"/>
              </a:solidFill>
              <a:latin typeface="LubalinGraph-Demi"/>
            </a:endParaRPr>
          </a:p>
          <a:p>
            <a:pPr fontAlgn="base"/>
            <a:r>
              <a:rPr lang="es-ES" dirty="0">
                <a:solidFill>
                  <a:schemeClr val="bg1"/>
                </a:solidFill>
              </a:rPr>
              <a:t>acciones, Cuota de Fondo de Inversiones, Valores Extranjeros y ADRS, Valores Monetarios y Valores Venture.</a:t>
            </a:r>
          </a:p>
          <a:p>
            <a:pPr fontAlgn="base"/>
            <a:r>
              <a:rPr lang="es-ES" dirty="0"/>
              <a:t> </a:t>
            </a:r>
          </a:p>
          <a:p>
            <a:endParaRPr lang="es-ES" sz="2000" b="1" dirty="0">
              <a:solidFill>
                <a:srgbClr val="002164"/>
              </a:solidFill>
              <a:latin typeface="LubalinGraph-Demi"/>
            </a:endParaRPr>
          </a:p>
          <a:p>
            <a:endParaRPr lang="en-GB" sz="2000" dirty="0">
              <a:solidFill>
                <a:schemeClr val="bg1"/>
              </a:solidFill>
              <a:latin typeface="LubalinGraph-Demi"/>
            </a:endParaRPr>
          </a:p>
        </p:txBody>
      </p:sp>
    </p:spTree>
    <p:extLst>
      <p:ext uri="{BB962C8B-B14F-4D97-AF65-F5344CB8AC3E}">
        <p14:creationId xmlns:p14="http://schemas.microsoft.com/office/powerpoint/2010/main" val="2500756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2" name="Rectángulo 1">
            <a:extLst>
              <a:ext uri="{FF2B5EF4-FFF2-40B4-BE49-F238E27FC236}">
                <a16:creationId xmlns:a16="http://schemas.microsoft.com/office/drawing/2014/main" id="{40808289-5319-4897-888D-352265C0C4B7}"/>
              </a:ext>
            </a:extLst>
          </p:cNvPr>
          <p:cNvSpPr/>
          <p:nvPr/>
        </p:nvSpPr>
        <p:spPr>
          <a:xfrm>
            <a:off x="0" y="1776034"/>
            <a:ext cx="6991758" cy="2923877"/>
          </a:xfrm>
          <a:prstGeom prst="rect">
            <a:avLst/>
          </a:prstGeom>
        </p:spPr>
        <p:txBody>
          <a:bodyPr wrap="square">
            <a:spAutoFit/>
          </a:bodyPr>
          <a:lstStyle/>
          <a:p>
            <a:r>
              <a:rPr lang="en-GB" sz="2000" b="1" dirty="0">
                <a:solidFill>
                  <a:srgbClr val="003FBC"/>
                </a:solidFill>
                <a:latin typeface="LubalinGraph-Demi"/>
              </a:rPr>
              <a:t>MERCADO DE CAPITALES</a:t>
            </a:r>
          </a:p>
          <a:p>
            <a:endParaRPr lang="en-GB" sz="2000" dirty="0">
              <a:solidFill>
                <a:schemeClr val="bg1"/>
              </a:solidFill>
              <a:latin typeface="LubalinGraph-Demi"/>
            </a:endParaRPr>
          </a:p>
          <a:p>
            <a:r>
              <a:rPr lang="es-ES" dirty="0">
                <a:solidFill>
                  <a:schemeClr val="bg1"/>
                </a:solidFill>
                <a:latin typeface="Sabon-Roman"/>
              </a:rPr>
              <a:t>El </a:t>
            </a:r>
            <a:r>
              <a:rPr lang="es-ES" b="1" dirty="0">
                <a:solidFill>
                  <a:schemeClr val="bg1"/>
                </a:solidFill>
                <a:latin typeface="Sabon-Bold"/>
              </a:rPr>
              <a:t>mercado de capitales </a:t>
            </a:r>
            <a:r>
              <a:rPr lang="es-ES" dirty="0">
                <a:solidFill>
                  <a:schemeClr val="bg1"/>
                </a:solidFill>
                <a:latin typeface="Sabon-Roman"/>
              </a:rPr>
              <a:t>es un mercado que permite a los proveedores y solicitantes de f</a:t>
            </a:r>
            <a:r>
              <a:rPr lang="es-ES" i="1" dirty="0">
                <a:solidFill>
                  <a:schemeClr val="bg1"/>
                </a:solidFill>
                <a:latin typeface="Sabon-Italic"/>
              </a:rPr>
              <a:t>ondos a largo plazo </a:t>
            </a:r>
            <a:r>
              <a:rPr lang="es-ES" dirty="0">
                <a:solidFill>
                  <a:schemeClr val="bg1"/>
                </a:solidFill>
                <a:latin typeface="Sabon-Roman"/>
              </a:rPr>
              <a:t>realizar transacciones. Esto incluye las emisiones de valores de empresas y gobiernos. La columna vertebral del mercado de capitales está integrada por las diversas bolsas de valores que constituyen un foro para realizar las transacciones de bonos y valores. También existen los mercados de capitales internacionales.</a:t>
            </a:r>
          </a:p>
          <a:p>
            <a:endParaRPr lang="es-ES" dirty="0">
              <a:latin typeface="Sabon-Roman"/>
            </a:endParaRPr>
          </a:p>
          <a:p>
            <a:endParaRPr lang="en-GB" dirty="0"/>
          </a:p>
        </p:txBody>
      </p:sp>
    </p:spTree>
    <p:extLst>
      <p:ext uri="{BB962C8B-B14F-4D97-AF65-F5344CB8AC3E}">
        <p14:creationId xmlns:p14="http://schemas.microsoft.com/office/powerpoint/2010/main" val="3730726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3693319"/>
          </a:xfrm>
          <a:prstGeom prst="rect">
            <a:avLst/>
          </a:prstGeom>
        </p:spPr>
        <p:txBody>
          <a:bodyPr wrap="square">
            <a:spAutoFit/>
          </a:bodyPr>
          <a:lstStyle/>
          <a:p>
            <a:r>
              <a:rPr lang="es-ES" dirty="0">
                <a:solidFill>
                  <a:srgbClr val="002A7E"/>
                </a:solidFill>
                <a:latin typeface="Sabon-Roman"/>
              </a:rPr>
              <a:t>Los </a:t>
            </a:r>
            <a:r>
              <a:rPr lang="es-ES" b="1" dirty="0">
                <a:solidFill>
                  <a:srgbClr val="002A7E"/>
                </a:solidFill>
                <a:latin typeface="Sabon-Bold"/>
              </a:rPr>
              <a:t>bonos </a:t>
            </a:r>
            <a:r>
              <a:rPr lang="es-ES" dirty="0">
                <a:solidFill>
                  <a:schemeClr val="bg1"/>
                </a:solidFill>
                <a:latin typeface="Sabon-Roman"/>
              </a:rPr>
              <a:t>son instrumentos de deuda a largo plazo que usan las empresas y los gobiernos para recaudar grandes sumas de dinero, por lo general de un grupo diverso </a:t>
            </a:r>
            <a:r>
              <a:rPr lang="en-GB" dirty="0">
                <a:solidFill>
                  <a:schemeClr val="bg1"/>
                </a:solidFill>
                <a:latin typeface="Sabon-Roman"/>
              </a:rPr>
              <a:t>de </a:t>
            </a:r>
            <a:r>
              <a:rPr lang="en-GB" dirty="0" err="1">
                <a:solidFill>
                  <a:schemeClr val="bg1"/>
                </a:solidFill>
                <a:latin typeface="Sabon-Roman"/>
              </a:rPr>
              <a:t>prestamistas</a:t>
            </a:r>
            <a:r>
              <a:rPr lang="en-GB" dirty="0">
                <a:solidFill>
                  <a:schemeClr val="bg1"/>
                </a:solidFill>
                <a:latin typeface="Sabon-Roman"/>
              </a:rPr>
              <a:t>. Los </a:t>
            </a:r>
            <a:r>
              <a:rPr lang="en-GB" i="1" dirty="0" err="1">
                <a:solidFill>
                  <a:schemeClr val="bg1"/>
                </a:solidFill>
                <a:latin typeface="Sabon-Italic"/>
              </a:rPr>
              <a:t>bonos</a:t>
            </a:r>
            <a:r>
              <a:rPr lang="en-GB" i="1" dirty="0">
                <a:solidFill>
                  <a:schemeClr val="bg1"/>
                </a:solidFill>
                <a:latin typeface="Sabon-Italic"/>
              </a:rPr>
              <a:t> </a:t>
            </a:r>
            <a:r>
              <a:rPr lang="en-GB" i="1" dirty="0" err="1">
                <a:solidFill>
                  <a:schemeClr val="bg1"/>
                </a:solidFill>
                <a:latin typeface="Sabon-Italic"/>
              </a:rPr>
              <a:t>corporativos</a:t>
            </a:r>
            <a:r>
              <a:rPr lang="en-GB" i="1" dirty="0">
                <a:solidFill>
                  <a:schemeClr val="bg1"/>
                </a:solidFill>
                <a:latin typeface="Sabon-Italic"/>
              </a:rPr>
              <a:t> </a:t>
            </a:r>
            <a:r>
              <a:rPr lang="en-GB" dirty="0">
                <a:solidFill>
                  <a:schemeClr val="bg1"/>
                </a:solidFill>
                <a:latin typeface="Sabon-Roman"/>
              </a:rPr>
              <a:t>pagan </a:t>
            </a:r>
            <a:r>
              <a:rPr lang="en-GB" dirty="0" err="1">
                <a:solidFill>
                  <a:schemeClr val="bg1"/>
                </a:solidFill>
                <a:latin typeface="Sabon-Roman"/>
              </a:rPr>
              <a:t>intereses</a:t>
            </a:r>
            <a:r>
              <a:rPr lang="en-GB" dirty="0">
                <a:solidFill>
                  <a:schemeClr val="bg1"/>
                </a:solidFill>
                <a:latin typeface="Sabon-Roman"/>
              </a:rPr>
              <a:t> </a:t>
            </a:r>
            <a:r>
              <a:rPr lang="en-GB" i="1" dirty="0" err="1">
                <a:solidFill>
                  <a:schemeClr val="bg1"/>
                </a:solidFill>
                <a:latin typeface="Sabon-Italic"/>
              </a:rPr>
              <a:t>semestrales</a:t>
            </a:r>
            <a:r>
              <a:rPr lang="en-GB" i="1" dirty="0">
                <a:solidFill>
                  <a:schemeClr val="bg1"/>
                </a:solidFill>
                <a:latin typeface="Sabon-Italic"/>
              </a:rPr>
              <a:t> </a:t>
            </a:r>
            <a:r>
              <a:rPr lang="en-GB" dirty="0">
                <a:solidFill>
                  <a:schemeClr val="bg1"/>
                </a:solidFill>
                <a:latin typeface="Sabon-Roman"/>
              </a:rPr>
              <a:t>a </a:t>
            </a:r>
            <a:r>
              <a:rPr lang="en-GB" dirty="0" err="1">
                <a:solidFill>
                  <a:schemeClr val="bg1"/>
                </a:solidFill>
                <a:latin typeface="Sabon-Roman"/>
              </a:rPr>
              <a:t>una</a:t>
            </a:r>
            <a:r>
              <a:rPr lang="en-GB" dirty="0">
                <a:solidFill>
                  <a:schemeClr val="bg1"/>
                </a:solidFill>
                <a:latin typeface="Sabon-Roman"/>
              </a:rPr>
              <a:t> </a:t>
            </a:r>
            <a:r>
              <a:rPr lang="en-GB" i="1" dirty="0" err="1">
                <a:solidFill>
                  <a:schemeClr val="bg1"/>
                </a:solidFill>
                <a:latin typeface="Sabon-Italic"/>
              </a:rPr>
              <a:t>tasa</a:t>
            </a:r>
            <a:r>
              <a:rPr lang="en-GB" i="1" dirty="0">
                <a:solidFill>
                  <a:schemeClr val="bg1"/>
                </a:solidFill>
                <a:latin typeface="Sabon-Italic"/>
              </a:rPr>
              <a:t> de </a:t>
            </a:r>
            <a:r>
              <a:rPr lang="es-ES" i="1" dirty="0">
                <a:solidFill>
                  <a:schemeClr val="bg1"/>
                </a:solidFill>
                <a:latin typeface="Sabon-Italic"/>
              </a:rPr>
              <a:t>interés cupón </a:t>
            </a:r>
            <a:r>
              <a:rPr lang="es-ES" dirty="0">
                <a:solidFill>
                  <a:schemeClr val="bg1"/>
                </a:solidFill>
                <a:latin typeface="Sabon-Roman"/>
              </a:rPr>
              <a:t>establecida. Tienen un </a:t>
            </a:r>
            <a:r>
              <a:rPr lang="es-ES" i="1" dirty="0">
                <a:solidFill>
                  <a:schemeClr val="bg1"/>
                </a:solidFill>
                <a:latin typeface="Sabon-Italic"/>
              </a:rPr>
              <a:t>vencimiento </a:t>
            </a:r>
            <a:r>
              <a:rPr lang="es-ES" dirty="0">
                <a:solidFill>
                  <a:schemeClr val="bg1"/>
                </a:solidFill>
                <a:latin typeface="Sabon-Roman"/>
              </a:rPr>
              <a:t>inicial de 10 a 30 años, y un valor </a:t>
            </a:r>
            <a:r>
              <a:rPr lang="es-ES" i="1" dirty="0">
                <a:solidFill>
                  <a:schemeClr val="bg1"/>
                </a:solidFill>
                <a:latin typeface="Sabon-Italic"/>
              </a:rPr>
              <a:t>a </a:t>
            </a:r>
            <a:r>
              <a:rPr lang="es-ES" i="1" dirty="0">
                <a:solidFill>
                  <a:schemeClr val="bg1"/>
                </a:solidFill>
              </a:rPr>
              <a:t>la par</a:t>
            </a:r>
            <a:r>
              <a:rPr lang="es-ES" dirty="0">
                <a:solidFill>
                  <a:schemeClr val="bg1"/>
                </a:solidFill>
              </a:rPr>
              <a:t>, o </a:t>
            </a:r>
            <a:r>
              <a:rPr lang="es-ES" i="1" dirty="0">
                <a:solidFill>
                  <a:schemeClr val="bg1"/>
                </a:solidFill>
              </a:rPr>
              <a:t>nominal</a:t>
            </a:r>
            <a:r>
              <a:rPr lang="es-ES" dirty="0">
                <a:solidFill>
                  <a:schemeClr val="bg1"/>
                </a:solidFill>
              </a:rPr>
              <a:t>, de $1,000 que debe reembolsarse al vencimiento.</a:t>
            </a:r>
          </a:p>
          <a:p>
            <a:endParaRPr lang="es-ES" dirty="0">
              <a:solidFill>
                <a:schemeClr val="bg1"/>
              </a:solidFill>
            </a:endParaRPr>
          </a:p>
          <a:p>
            <a:r>
              <a:rPr lang="es-ES" dirty="0">
                <a:solidFill>
                  <a:schemeClr val="bg1"/>
                </a:solidFill>
              </a:rPr>
              <a:t>Como se mencionó antes, las </a:t>
            </a:r>
            <a:r>
              <a:rPr lang="es-ES" b="1" i="1" dirty="0">
                <a:solidFill>
                  <a:srgbClr val="002A7E"/>
                </a:solidFill>
              </a:rPr>
              <a:t>acciones comunes </a:t>
            </a:r>
            <a:r>
              <a:rPr lang="es-ES" dirty="0">
                <a:solidFill>
                  <a:schemeClr val="bg1"/>
                </a:solidFill>
              </a:rPr>
              <a:t>son unidades de propiedad, o patrimonio, de una corporación. Los accionistas comunes ganan un rendimiento al </a:t>
            </a:r>
            <a:r>
              <a:rPr lang="en-GB" dirty="0" err="1">
                <a:solidFill>
                  <a:schemeClr val="bg1"/>
                </a:solidFill>
              </a:rPr>
              <a:t>recibir</a:t>
            </a:r>
            <a:r>
              <a:rPr lang="en-GB" dirty="0">
                <a:solidFill>
                  <a:schemeClr val="bg1"/>
                </a:solidFill>
              </a:rPr>
              <a:t> </a:t>
            </a:r>
            <a:r>
              <a:rPr lang="en-GB" dirty="0" err="1">
                <a:solidFill>
                  <a:schemeClr val="bg1"/>
                </a:solidFill>
              </a:rPr>
              <a:t>dividendos</a:t>
            </a:r>
            <a:r>
              <a:rPr lang="en-GB" dirty="0">
                <a:solidFill>
                  <a:schemeClr val="bg1"/>
                </a:solidFill>
              </a:rPr>
              <a:t> (</a:t>
            </a:r>
            <a:r>
              <a:rPr lang="en-GB" dirty="0" err="1">
                <a:solidFill>
                  <a:schemeClr val="bg1"/>
                </a:solidFill>
              </a:rPr>
              <a:t>distribuciones</a:t>
            </a:r>
            <a:r>
              <a:rPr lang="en-GB" dirty="0">
                <a:solidFill>
                  <a:schemeClr val="bg1"/>
                </a:solidFill>
              </a:rPr>
              <a:t> </a:t>
            </a:r>
            <a:r>
              <a:rPr lang="en-GB" dirty="0" err="1">
                <a:solidFill>
                  <a:schemeClr val="bg1"/>
                </a:solidFill>
              </a:rPr>
              <a:t>periódicas</a:t>
            </a:r>
            <a:r>
              <a:rPr lang="en-GB" dirty="0">
                <a:solidFill>
                  <a:schemeClr val="bg1"/>
                </a:solidFill>
              </a:rPr>
              <a:t> de </a:t>
            </a:r>
            <a:r>
              <a:rPr lang="en-GB" dirty="0" err="1">
                <a:solidFill>
                  <a:schemeClr val="bg1"/>
                </a:solidFill>
              </a:rPr>
              <a:t>efectivo</a:t>
            </a:r>
            <a:r>
              <a:rPr lang="en-GB" dirty="0">
                <a:solidFill>
                  <a:schemeClr val="bg1"/>
                </a:solidFill>
              </a:rPr>
              <a:t>) o </a:t>
            </a:r>
            <a:r>
              <a:rPr lang="en-GB" dirty="0" err="1">
                <a:solidFill>
                  <a:schemeClr val="bg1"/>
                </a:solidFill>
              </a:rPr>
              <a:t>cuando</a:t>
            </a:r>
            <a:r>
              <a:rPr lang="en-GB" dirty="0">
                <a:solidFill>
                  <a:schemeClr val="bg1"/>
                </a:solidFill>
              </a:rPr>
              <a:t> se </a:t>
            </a:r>
            <a:r>
              <a:rPr lang="en-GB" dirty="0" err="1">
                <a:solidFill>
                  <a:schemeClr val="bg1"/>
                </a:solidFill>
              </a:rPr>
              <a:t>registran</a:t>
            </a:r>
            <a:endParaRPr lang="en-GB" dirty="0">
              <a:solidFill>
                <a:schemeClr val="bg1"/>
              </a:solidFill>
            </a:endParaRPr>
          </a:p>
          <a:p>
            <a:r>
              <a:rPr lang="es-ES" dirty="0">
                <a:solidFill>
                  <a:schemeClr val="bg1"/>
                </a:solidFill>
              </a:rPr>
              <a:t>aumentos en el precio de las acciones que poseen.</a:t>
            </a:r>
            <a:endParaRPr lang="en-GB" dirty="0">
              <a:solidFill>
                <a:schemeClr val="bg1"/>
              </a:solidFill>
            </a:endParaRPr>
          </a:p>
        </p:txBody>
      </p:sp>
    </p:spTree>
    <p:extLst>
      <p:ext uri="{BB962C8B-B14F-4D97-AF65-F5344CB8AC3E}">
        <p14:creationId xmlns:p14="http://schemas.microsoft.com/office/powerpoint/2010/main" val="1318292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1754326"/>
          </a:xfrm>
          <a:prstGeom prst="rect">
            <a:avLst/>
          </a:prstGeom>
        </p:spPr>
        <p:txBody>
          <a:bodyPr wrap="square">
            <a:spAutoFit/>
          </a:bodyPr>
          <a:lstStyle/>
          <a:p>
            <a:r>
              <a:rPr lang="es-ES" dirty="0">
                <a:solidFill>
                  <a:schemeClr val="bg1"/>
                </a:solidFill>
              </a:rPr>
              <a:t>Los mercados financieros son los espacios y conjuntos de reglas que permiten los intercambios de instrumentos financieros. Adoptan diversos nombres dependiendo de los productos que en ellos se ofrecen.</a:t>
            </a: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id="{2A5FFB07-AB95-4C45-A24A-E0E1CF54EBC0}"/>
              </a:ext>
            </a:extLst>
          </p:cNvPr>
          <p:cNvPicPr>
            <a:picLocks noChangeAspect="1"/>
          </p:cNvPicPr>
          <p:nvPr/>
        </p:nvPicPr>
        <p:blipFill rotWithShape="1">
          <a:blip r:embed="rId3"/>
          <a:srcRect l="16746" t="37978" r="52535" b="29709"/>
          <a:stretch/>
        </p:blipFill>
        <p:spPr>
          <a:xfrm>
            <a:off x="5931873" y="2735163"/>
            <a:ext cx="2808963" cy="1661995"/>
          </a:xfrm>
          <a:prstGeom prst="rect">
            <a:avLst/>
          </a:prstGeom>
          <a:ln>
            <a:noFill/>
          </a:ln>
          <a:effectLst>
            <a:softEdge rad="112500"/>
          </a:effectLst>
        </p:spPr>
      </p:pic>
      <p:sp>
        <p:nvSpPr>
          <p:cNvPr id="4" name="Rectángulo 3">
            <a:extLst>
              <a:ext uri="{FF2B5EF4-FFF2-40B4-BE49-F238E27FC236}">
                <a16:creationId xmlns:a16="http://schemas.microsoft.com/office/drawing/2014/main" id="{0BDE0E54-9DCE-4D40-94F4-C65F4514FFDE}"/>
              </a:ext>
            </a:extLst>
          </p:cNvPr>
          <p:cNvSpPr/>
          <p:nvPr/>
        </p:nvSpPr>
        <p:spPr>
          <a:xfrm>
            <a:off x="67066" y="2581126"/>
            <a:ext cx="6127316" cy="1754326"/>
          </a:xfrm>
          <a:prstGeom prst="rect">
            <a:avLst/>
          </a:prstGeom>
        </p:spPr>
        <p:txBody>
          <a:bodyPr wrap="square">
            <a:spAutoFit/>
          </a:bodyPr>
          <a:lstStyle/>
          <a:p>
            <a:r>
              <a:rPr lang="es-ES" dirty="0">
                <a:solidFill>
                  <a:schemeClr val="bg1"/>
                </a:solidFill>
                <a:latin typeface="Ubuntu"/>
              </a:rPr>
              <a:t>En los mercados financieros se concentran los compradores de acciones, bonos, materias primas, derivados y divisas. Su propósito es la determinación de los precios para el comercio mundial en respuesta a las fuerzas de la oferta y la demanda, así como la recaudación de financiamiento para las empresas y gobiernos y la transferencia de liquidez y de riesgo.</a:t>
            </a:r>
            <a:endParaRPr lang="en-GB" dirty="0">
              <a:solidFill>
                <a:schemeClr val="bg1"/>
              </a:solidFill>
            </a:endParaRPr>
          </a:p>
        </p:txBody>
      </p:sp>
    </p:spTree>
    <p:extLst>
      <p:ext uri="{BB962C8B-B14F-4D97-AF65-F5344CB8AC3E}">
        <p14:creationId xmlns:p14="http://schemas.microsoft.com/office/powerpoint/2010/main" val="1065487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3139321"/>
          </a:xfrm>
          <a:prstGeom prst="rect">
            <a:avLst/>
          </a:prstGeom>
        </p:spPr>
        <p:txBody>
          <a:bodyPr wrap="square">
            <a:spAutoFit/>
          </a:bodyPr>
          <a:lstStyle/>
          <a:p>
            <a:r>
              <a:rPr lang="es-MX" b="1" dirty="0">
                <a:solidFill>
                  <a:schemeClr val="bg1"/>
                </a:solidFill>
              </a:rPr>
              <a:t>¿ Qué se transa en el Mercado de Capitales?</a:t>
            </a:r>
            <a:r>
              <a:rPr lang="es-ES" b="1" dirty="0">
                <a:solidFill>
                  <a:schemeClr val="bg1"/>
                </a:solidFill>
              </a:rPr>
              <a:t> </a:t>
            </a:r>
          </a:p>
          <a:p>
            <a:endParaRPr lang="es-ES" dirty="0">
              <a:solidFill>
                <a:schemeClr val="bg1"/>
              </a:solidFill>
            </a:endParaRPr>
          </a:p>
          <a:p>
            <a:r>
              <a:rPr lang="es-ES" dirty="0">
                <a:solidFill>
                  <a:schemeClr val="bg1"/>
                </a:solidFill>
              </a:rPr>
              <a:t>En el Mercado de capitales incluyen a los mercados de acciones y a los de bonos,  Donde Podemos Organizaciones como los Bancos, empresas, compañías de seguro e hipotecaria.-</a:t>
            </a:r>
          </a:p>
          <a:p>
            <a:endParaRPr lang="es-ES" dirty="0">
              <a:solidFill>
                <a:schemeClr val="bg1"/>
              </a:solidFill>
            </a:endParaRPr>
          </a:p>
          <a:p>
            <a:r>
              <a:rPr lang="es-ES" dirty="0">
                <a:solidFill>
                  <a:schemeClr val="bg1"/>
                </a:solidFill>
              </a:rPr>
              <a:t>Este mercado tiene la característica de ser variable y por ende tiene un mayor riesgo y por lo mismo se espera una mayor rentabilidad.</a:t>
            </a: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id="{2A5FFB07-AB95-4C45-A24A-E0E1CF54EBC0}"/>
              </a:ext>
            </a:extLst>
          </p:cNvPr>
          <p:cNvPicPr>
            <a:picLocks noChangeAspect="1"/>
          </p:cNvPicPr>
          <p:nvPr/>
        </p:nvPicPr>
        <p:blipFill rotWithShape="1">
          <a:blip r:embed="rId3"/>
          <a:srcRect l="16746" t="37978" r="52535" b="29709"/>
          <a:stretch/>
        </p:blipFill>
        <p:spPr>
          <a:xfrm>
            <a:off x="5931873" y="2735163"/>
            <a:ext cx="2808963" cy="1661995"/>
          </a:xfrm>
          <a:prstGeom prst="rect">
            <a:avLst/>
          </a:prstGeom>
          <a:ln>
            <a:noFill/>
          </a:ln>
          <a:effectLst>
            <a:softEdge rad="112500"/>
          </a:effectLst>
        </p:spPr>
      </p:pic>
    </p:spTree>
    <p:extLst>
      <p:ext uri="{BB962C8B-B14F-4D97-AF65-F5344CB8AC3E}">
        <p14:creationId xmlns:p14="http://schemas.microsoft.com/office/powerpoint/2010/main" val="127927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5078313"/>
          </a:xfrm>
          <a:prstGeom prst="rect">
            <a:avLst/>
          </a:prstGeom>
        </p:spPr>
        <p:txBody>
          <a:bodyPr wrap="square">
            <a:spAutoFit/>
          </a:bodyPr>
          <a:lstStyle/>
          <a:p>
            <a:r>
              <a:rPr lang="es-MX" b="1" dirty="0">
                <a:solidFill>
                  <a:schemeClr val="bg1"/>
                </a:solidFill>
              </a:rPr>
              <a:t>¿ Cuales serán las ventajas de Participar en este mercado?</a:t>
            </a:r>
          </a:p>
          <a:p>
            <a:endParaRPr lang="es-MX" dirty="0">
              <a:solidFill>
                <a:schemeClr val="bg1"/>
              </a:solidFill>
            </a:endParaRPr>
          </a:p>
          <a:p>
            <a:r>
              <a:rPr lang="es-ES" dirty="0">
                <a:solidFill>
                  <a:schemeClr val="bg1"/>
                </a:solidFill>
              </a:rPr>
              <a:t>Con suerte, inteligencia, dedicación y análisis, se pueden generar rentabilidades.-</a:t>
            </a:r>
          </a:p>
          <a:p>
            <a:endParaRPr lang="es-ES" dirty="0">
              <a:solidFill>
                <a:schemeClr val="bg1"/>
              </a:solidFill>
            </a:endParaRPr>
          </a:p>
          <a:p>
            <a:r>
              <a:rPr lang="es-ES" dirty="0">
                <a:solidFill>
                  <a:schemeClr val="bg1"/>
                </a:solidFill>
              </a:rPr>
              <a:t>Las bolsas de valores son de fácil acceso,  se puede hacer incluso desde el celular.</a:t>
            </a:r>
          </a:p>
          <a:p>
            <a:endParaRPr lang="es-ES" dirty="0">
              <a:solidFill>
                <a:schemeClr val="bg1"/>
              </a:solidFill>
            </a:endParaRPr>
          </a:p>
          <a:p>
            <a:r>
              <a:rPr lang="en-GB" dirty="0">
                <a:solidFill>
                  <a:schemeClr val="bg1"/>
                </a:solidFill>
              </a:rPr>
              <a:t>Las </a:t>
            </a:r>
            <a:r>
              <a:rPr lang="en-GB" dirty="0" err="1">
                <a:solidFill>
                  <a:schemeClr val="bg1"/>
                </a:solidFill>
              </a:rPr>
              <a:t>bolsas</a:t>
            </a:r>
            <a:r>
              <a:rPr lang="en-GB" dirty="0">
                <a:solidFill>
                  <a:schemeClr val="bg1"/>
                </a:solidFill>
              </a:rPr>
              <a:t> de </a:t>
            </a:r>
            <a:r>
              <a:rPr lang="en-GB" dirty="0" err="1">
                <a:solidFill>
                  <a:schemeClr val="bg1"/>
                </a:solidFill>
              </a:rPr>
              <a:t>valores</a:t>
            </a:r>
            <a:r>
              <a:rPr lang="en-GB" dirty="0">
                <a:solidFill>
                  <a:schemeClr val="bg1"/>
                </a:solidFill>
              </a:rPr>
              <a:t> </a:t>
            </a:r>
            <a:r>
              <a:rPr lang="en-GB" dirty="0" err="1">
                <a:solidFill>
                  <a:schemeClr val="bg1"/>
                </a:solidFill>
              </a:rPr>
              <a:t>están</a:t>
            </a:r>
            <a:r>
              <a:rPr lang="en-GB" dirty="0">
                <a:solidFill>
                  <a:schemeClr val="bg1"/>
                </a:solidFill>
              </a:rPr>
              <a:t> </a:t>
            </a:r>
            <a:r>
              <a:rPr lang="en-GB" dirty="0" err="1">
                <a:solidFill>
                  <a:schemeClr val="bg1"/>
                </a:solidFill>
              </a:rPr>
              <a:t>reguladas</a:t>
            </a:r>
            <a:r>
              <a:rPr lang="en-GB" dirty="0">
                <a:solidFill>
                  <a:schemeClr val="bg1"/>
                </a:solidFill>
              </a:rPr>
              <a:t> </a:t>
            </a:r>
            <a:r>
              <a:rPr lang="en-GB" dirty="0" err="1">
                <a:solidFill>
                  <a:schemeClr val="bg1"/>
                </a:solidFill>
              </a:rPr>
              <a:t>por</a:t>
            </a:r>
            <a:r>
              <a:rPr lang="en-GB" dirty="0">
                <a:solidFill>
                  <a:schemeClr val="bg1"/>
                </a:solidFill>
              </a:rPr>
              <a:t> </a:t>
            </a:r>
            <a:r>
              <a:rPr lang="en-GB" dirty="0" err="1">
                <a:solidFill>
                  <a:schemeClr val="bg1"/>
                </a:solidFill>
              </a:rPr>
              <a:t>entidades</a:t>
            </a:r>
            <a:r>
              <a:rPr lang="en-GB" dirty="0">
                <a:solidFill>
                  <a:schemeClr val="bg1"/>
                </a:solidFill>
              </a:rPr>
              <a:t> </a:t>
            </a:r>
            <a:r>
              <a:rPr lang="en-GB" dirty="0" err="1">
                <a:solidFill>
                  <a:schemeClr val="bg1"/>
                </a:solidFill>
              </a:rPr>
              <a:t>fiscalizadoras</a:t>
            </a:r>
            <a:r>
              <a:rPr lang="en-GB" dirty="0">
                <a:solidFill>
                  <a:schemeClr val="bg1"/>
                </a:solidFill>
              </a:rPr>
              <a:t>.-</a:t>
            </a:r>
          </a:p>
          <a:p>
            <a:endParaRPr lang="es-MX" dirty="0">
              <a:solidFill>
                <a:schemeClr val="bg1"/>
              </a:solidFill>
            </a:endParaRPr>
          </a:p>
          <a:p>
            <a:r>
              <a:rPr lang="es-ES" dirty="0">
                <a:solidFill>
                  <a:schemeClr val="bg1"/>
                </a:solidFill>
              </a:rPr>
              <a:t>El beneficio es mutuo, por un lado el inversionista maximiza sus ganancias con el ahorro que dedica a invertir, y por otro lado gana la empresa en la cual se invierte, dado que se está financiando.</a:t>
            </a:r>
          </a:p>
          <a:p>
            <a:endParaRPr lang="es-ES" dirty="0">
              <a:solidFill>
                <a:schemeClr val="bg1"/>
              </a:solidFill>
            </a:endParaRPr>
          </a:p>
          <a:p>
            <a:r>
              <a:rPr lang="es-ES" dirty="0">
                <a:solidFill>
                  <a:schemeClr val="bg1"/>
                </a:solidFill>
              </a:rPr>
              <a:t>Diversificar en carteras de inversión que facilitan las bolsas, mitigando riesgos de pérdida significativos.</a:t>
            </a:r>
          </a:p>
          <a:p>
            <a:endParaRPr lang="en-GB" dirty="0">
              <a:solidFill>
                <a:schemeClr val="bg1"/>
              </a:solidFill>
            </a:endParaRPr>
          </a:p>
        </p:txBody>
      </p:sp>
      <p:pic>
        <p:nvPicPr>
          <p:cNvPr id="2" name="Imagen 1">
            <a:extLst>
              <a:ext uri="{FF2B5EF4-FFF2-40B4-BE49-F238E27FC236}">
                <a16:creationId xmlns:a16="http://schemas.microsoft.com/office/drawing/2014/main"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20911149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3970318"/>
          </a:xfrm>
          <a:prstGeom prst="rect">
            <a:avLst/>
          </a:prstGeom>
        </p:spPr>
        <p:txBody>
          <a:bodyPr wrap="square">
            <a:spAutoFit/>
          </a:bodyPr>
          <a:lstStyle/>
          <a:p>
            <a:r>
              <a:rPr lang="es-MX" b="1" dirty="0">
                <a:solidFill>
                  <a:schemeClr val="bg1"/>
                </a:solidFill>
              </a:rPr>
              <a:t>¿ Cuales serán las Desventajas de Participar en este mercado?</a:t>
            </a:r>
          </a:p>
          <a:p>
            <a:endParaRPr lang="es-MX" dirty="0">
              <a:solidFill>
                <a:schemeClr val="bg1"/>
              </a:solidFill>
            </a:endParaRPr>
          </a:p>
          <a:p>
            <a:r>
              <a:rPr lang="es-ES" dirty="0">
                <a:solidFill>
                  <a:schemeClr val="bg1"/>
                </a:solidFill>
              </a:rPr>
              <a:t>El riesgo de mercado no se puede mitigar</a:t>
            </a:r>
          </a:p>
          <a:p>
            <a:endParaRPr lang="es-ES" dirty="0">
              <a:solidFill>
                <a:schemeClr val="bg1"/>
              </a:solidFill>
            </a:endParaRPr>
          </a:p>
          <a:p>
            <a:r>
              <a:rPr lang="es-ES" dirty="0">
                <a:solidFill>
                  <a:schemeClr val="bg1"/>
                </a:solidFill>
              </a:rPr>
              <a:t>Mientras el dinero este en el mercado de capitales, la disposición no será inmediata de los flujos, por lo cual existe el riesgo de que tengamos una emergencia y no poder utilizar los flujos en el instante (denominado riesgo de liquidez).</a:t>
            </a:r>
          </a:p>
          <a:p>
            <a:endParaRPr lang="es-ES" b="1" dirty="0">
              <a:solidFill>
                <a:schemeClr val="bg1"/>
              </a:solidFill>
            </a:endParaRPr>
          </a:p>
          <a:p>
            <a:r>
              <a:rPr lang="es-ES" dirty="0">
                <a:solidFill>
                  <a:schemeClr val="bg1"/>
                </a:solidFill>
              </a:rPr>
              <a:t>Si uno no tiene el suficiente análisis, ya sea por ignorancia o dejación, puede existir la posibilidad de invertir en el momento inadecuado, y maximizar las pérdidas en vez de minimizarlas.</a:t>
            </a: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25241417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4247317"/>
          </a:xfrm>
          <a:prstGeom prst="rect">
            <a:avLst/>
          </a:prstGeom>
        </p:spPr>
        <p:txBody>
          <a:bodyPr wrap="square">
            <a:spAutoFit/>
          </a:bodyPr>
          <a:lstStyle/>
          <a:p>
            <a:r>
              <a:rPr lang="es-MX" dirty="0">
                <a:solidFill>
                  <a:schemeClr val="bg1"/>
                </a:solidFill>
              </a:rPr>
              <a:t>Actores de Mercados de Valores</a:t>
            </a:r>
          </a:p>
          <a:p>
            <a:endParaRPr lang="es-MX" dirty="0">
              <a:solidFill>
                <a:schemeClr val="bg1"/>
              </a:solidFill>
            </a:endParaRPr>
          </a:p>
          <a:p>
            <a:endParaRPr lang="es-MX" dirty="0">
              <a:solidFill>
                <a:schemeClr val="bg1"/>
              </a:solidFill>
            </a:endParaRPr>
          </a:p>
          <a:p>
            <a:r>
              <a:rPr lang="es-ES" b="1" dirty="0">
                <a:solidFill>
                  <a:schemeClr val="bg1"/>
                </a:solidFill>
              </a:rPr>
              <a:t>Demandantes</a:t>
            </a:r>
          </a:p>
          <a:p>
            <a:r>
              <a:rPr lang="es-ES" dirty="0">
                <a:solidFill>
                  <a:schemeClr val="bg1"/>
                </a:solidFill>
              </a:rPr>
              <a:t>Son todas aquellas personas o instituciones que poseen superávit de recursos financieros, esto les permite renunciar a una parte de sus ingresos, invirtiendo en los </a:t>
            </a:r>
            <a:r>
              <a:rPr lang="es-ES" b="1" dirty="0">
                <a:solidFill>
                  <a:schemeClr val="bg1"/>
                </a:solidFill>
              </a:rPr>
              <a:t>instrumentos financieros o valores</a:t>
            </a:r>
            <a:r>
              <a:rPr lang="es-ES" dirty="0">
                <a:solidFill>
                  <a:schemeClr val="bg1"/>
                </a:solidFill>
              </a:rPr>
              <a:t>? que prefieran con el objeto de recibir una </a:t>
            </a:r>
            <a:r>
              <a:rPr lang="es-ES" b="1" dirty="0">
                <a:solidFill>
                  <a:schemeClr val="bg1"/>
                </a:solidFill>
              </a:rPr>
              <a:t>ganancia</a:t>
            </a:r>
            <a:r>
              <a:rPr lang="es-ES" dirty="0">
                <a:solidFill>
                  <a:schemeClr val="bg1"/>
                </a:solidFill>
              </a:rPr>
              <a:t>? en el futuro.</a:t>
            </a:r>
          </a:p>
          <a:p>
            <a:endParaRPr lang="es-MX" dirty="0">
              <a:solidFill>
                <a:schemeClr val="bg1"/>
              </a:solidFill>
            </a:endParaRPr>
          </a:p>
          <a:p>
            <a:r>
              <a:rPr lang="es-ES" b="1" dirty="0">
                <a:solidFill>
                  <a:schemeClr val="bg1"/>
                </a:solidFill>
              </a:rPr>
              <a:t>Oferentes o emisores</a:t>
            </a:r>
          </a:p>
          <a:p>
            <a:r>
              <a:rPr lang="es-ES" dirty="0">
                <a:solidFill>
                  <a:schemeClr val="bg1"/>
                </a:solidFill>
              </a:rPr>
              <a:t>Son todas aquellas personas o instituciones que poseen déficit de recursos financieros y requieren financiar nuevos proyectos.</a:t>
            </a:r>
          </a:p>
          <a:p>
            <a:endParaRPr lang="es-MX"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33374577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3970318"/>
          </a:xfrm>
          <a:prstGeom prst="rect">
            <a:avLst/>
          </a:prstGeom>
        </p:spPr>
        <p:txBody>
          <a:bodyPr wrap="square">
            <a:spAutoFit/>
          </a:bodyPr>
          <a:lstStyle/>
          <a:p>
            <a:r>
              <a:rPr lang="es-MX" dirty="0">
                <a:solidFill>
                  <a:schemeClr val="bg1"/>
                </a:solidFill>
              </a:rPr>
              <a:t>Actores de Mercados de Valores</a:t>
            </a:r>
          </a:p>
          <a:p>
            <a:endParaRPr lang="es-MX" dirty="0">
              <a:solidFill>
                <a:schemeClr val="bg1"/>
              </a:solidFill>
            </a:endParaRPr>
          </a:p>
          <a:p>
            <a:endParaRPr lang="es-MX" dirty="0">
              <a:solidFill>
                <a:schemeClr val="bg1"/>
              </a:solidFill>
            </a:endParaRPr>
          </a:p>
          <a:p>
            <a:r>
              <a:rPr lang="es-ES" b="1" dirty="0">
                <a:solidFill>
                  <a:schemeClr val="bg1"/>
                </a:solidFill>
              </a:rPr>
              <a:t>Fiscalizadores</a:t>
            </a:r>
          </a:p>
          <a:p>
            <a:r>
              <a:rPr lang="es-ES" dirty="0">
                <a:solidFill>
                  <a:schemeClr val="bg1"/>
                </a:solidFill>
              </a:rPr>
              <a:t>Los entes que regulan los mercados son:</a:t>
            </a:r>
          </a:p>
          <a:p>
            <a:r>
              <a:rPr lang="es-ES" dirty="0">
                <a:solidFill>
                  <a:schemeClr val="bg1"/>
                </a:solidFill>
              </a:rPr>
              <a:t>la </a:t>
            </a:r>
            <a:r>
              <a:rPr lang="es-ES" b="1" dirty="0">
                <a:solidFill>
                  <a:schemeClr val="bg1"/>
                </a:solidFill>
              </a:rPr>
              <a:t>Comisión para el Mercado Financiero (CMF)</a:t>
            </a:r>
            <a:r>
              <a:rPr lang="es-ES" dirty="0">
                <a:solidFill>
                  <a:schemeClr val="bg1"/>
                </a:solidFill>
              </a:rPr>
              <a:t>? que regula y supervisa los mercados de valores y seguros en Chile,</a:t>
            </a:r>
          </a:p>
          <a:p>
            <a:r>
              <a:rPr lang="es-ES" dirty="0">
                <a:solidFill>
                  <a:schemeClr val="bg1"/>
                </a:solidFill>
              </a:rPr>
              <a:t>la </a:t>
            </a:r>
            <a:r>
              <a:rPr lang="es-ES" b="1" dirty="0">
                <a:solidFill>
                  <a:schemeClr val="bg1"/>
                </a:solidFill>
              </a:rPr>
              <a:t>Superintendencia de Pensiones (SP)</a:t>
            </a:r>
            <a:r>
              <a:rPr lang="es-ES" dirty="0">
                <a:solidFill>
                  <a:schemeClr val="bg1"/>
                </a:solidFill>
              </a:rPr>
              <a:t>?, que regula y fiscaliza el sistema de pensiones y el seguro de cesantía,</a:t>
            </a:r>
          </a:p>
          <a:p>
            <a:r>
              <a:rPr lang="es-ES" dirty="0">
                <a:solidFill>
                  <a:schemeClr val="bg1"/>
                </a:solidFill>
              </a:rPr>
              <a:t>la </a:t>
            </a:r>
            <a:r>
              <a:rPr lang="es-ES" b="1" dirty="0">
                <a:solidFill>
                  <a:schemeClr val="bg1"/>
                </a:solidFill>
              </a:rPr>
              <a:t>Superintendencia de Bancos e Instituciones Financieras (SBIF)</a:t>
            </a:r>
            <a:r>
              <a:rPr lang="es-ES" dirty="0">
                <a:solidFill>
                  <a:schemeClr val="bg1"/>
                </a:solidFill>
              </a:rPr>
              <a:t>?, que regula y fiscaliza el sistema bancario, y,</a:t>
            </a:r>
          </a:p>
          <a:p>
            <a:r>
              <a:rPr lang="es-ES" dirty="0">
                <a:solidFill>
                  <a:schemeClr val="bg1"/>
                </a:solidFill>
              </a:rPr>
              <a:t>el </a:t>
            </a:r>
            <a:r>
              <a:rPr lang="es-ES" b="1" dirty="0">
                <a:solidFill>
                  <a:schemeClr val="bg1"/>
                </a:solidFill>
              </a:rPr>
              <a:t>Banco Central</a:t>
            </a:r>
            <a:r>
              <a:rPr lang="es-ES" dirty="0">
                <a:solidFill>
                  <a:schemeClr val="bg1"/>
                </a:solidFill>
              </a:rPr>
              <a:t>?, que regula la estabilidad del valor de la moneda y el normal funcionamiento de los pagos internos y externos.</a:t>
            </a:r>
          </a:p>
          <a:p>
            <a:endParaRPr lang="en-GB" dirty="0">
              <a:solidFill>
                <a:schemeClr val="bg1"/>
              </a:solidFill>
            </a:endParaRPr>
          </a:p>
        </p:txBody>
      </p:sp>
      <p:pic>
        <p:nvPicPr>
          <p:cNvPr id="2" name="Imagen 1">
            <a:extLst>
              <a:ext uri="{FF2B5EF4-FFF2-40B4-BE49-F238E27FC236}">
                <a16:creationId xmlns:a16="http://schemas.microsoft.com/office/drawing/2014/main"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276310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4524315"/>
          </a:xfrm>
          <a:prstGeom prst="rect">
            <a:avLst/>
          </a:prstGeom>
        </p:spPr>
        <p:txBody>
          <a:bodyPr wrap="square">
            <a:spAutoFit/>
          </a:bodyPr>
          <a:lstStyle/>
          <a:p>
            <a:r>
              <a:rPr lang="es-MX" dirty="0">
                <a:solidFill>
                  <a:schemeClr val="bg1"/>
                </a:solidFill>
              </a:rPr>
              <a:t>Actores de Mercados de Valores</a:t>
            </a:r>
          </a:p>
          <a:p>
            <a:endParaRPr lang="es-MX" dirty="0">
              <a:solidFill>
                <a:schemeClr val="bg1"/>
              </a:solidFill>
            </a:endParaRPr>
          </a:p>
          <a:p>
            <a:endParaRPr lang="es-MX" dirty="0">
              <a:solidFill>
                <a:schemeClr val="bg1"/>
              </a:solidFill>
            </a:endParaRPr>
          </a:p>
          <a:p>
            <a:r>
              <a:rPr lang="es-ES" b="1" dirty="0">
                <a:solidFill>
                  <a:schemeClr val="bg1"/>
                </a:solidFill>
              </a:rPr>
              <a:t>Intermediarios</a:t>
            </a:r>
          </a:p>
          <a:p>
            <a:endParaRPr lang="es-ES" b="1" dirty="0">
              <a:solidFill>
                <a:schemeClr val="bg1"/>
              </a:solidFill>
            </a:endParaRPr>
          </a:p>
          <a:p>
            <a:r>
              <a:rPr lang="es-ES" dirty="0">
                <a:solidFill>
                  <a:schemeClr val="bg1"/>
                </a:solidFill>
              </a:rPr>
              <a:t>Son personas o instituciones que prestan un servicio, que consiste en reunir a los oferentes con los demandantes. Son agentes regulados. Las operaciones pueden ser en </a:t>
            </a:r>
            <a:r>
              <a:rPr lang="es-ES" b="1" dirty="0">
                <a:solidFill>
                  <a:schemeClr val="bg1"/>
                </a:solidFill>
              </a:rPr>
              <a:t>bolsa</a:t>
            </a:r>
            <a:r>
              <a:rPr lang="es-ES" dirty="0">
                <a:solidFill>
                  <a:schemeClr val="bg1"/>
                </a:solidFill>
              </a:rPr>
              <a:t>? y fuera de ésta.</a:t>
            </a:r>
          </a:p>
          <a:p>
            <a:r>
              <a:rPr lang="es-ES" dirty="0">
                <a:solidFill>
                  <a:schemeClr val="bg1"/>
                </a:solidFill>
              </a:rPr>
              <a:t>Los intermediarios son </a:t>
            </a:r>
            <a:r>
              <a:rPr lang="es-ES" b="1" dirty="0">
                <a:solidFill>
                  <a:schemeClr val="bg1"/>
                </a:solidFill>
              </a:rPr>
              <a:t>Corredores de Bolsa</a:t>
            </a:r>
            <a:r>
              <a:rPr lang="es-ES" dirty="0">
                <a:solidFill>
                  <a:schemeClr val="bg1"/>
                </a:solidFill>
              </a:rPr>
              <a:t>? y </a:t>
            </a:r>
            <a:r>
              <a:rPr lang="es-ES" b="1" dirty="0">
                <a:solidFill>
                  <a:schemeClr val="bg1"/>
                </a:solidFill>
              </a:rPr>
              <a:t>Agentes de Valores</a:t>
            </a:r>
            <a:r>
              <a:rPr lang="es-ES" dirty="0">
                <a:solidFill>
                  <a:schemeClr val="bg1"/>
                </a:solidFill>
              </a:rPr>
              <a:t>?, etc.</a:t>
            </a:r>
          </a:p>
          <a:p>
            <a:r>
              <a:rPr lang="es-ES" dirty="0">
                <a:solidFill>
                  <a:schemeClr val="bg1"/>
                </a:solidFill>
              </a:rPr>
              <a:t>Las razones de existencia de los intermediarios financieros son principalmente:</a:t>
            </a:r>
          </a:p>
          <a:p>
            <a:pPr marL="285750" indent="-285750">
              <a:buFont typeface="Arial" panose="020B0604020202020204" pitchFamily="34" charset="0"/>
              <a:buChar char="•"/>
            </a:pPr>
            <a:r>
              <a:rPr lang="es-ES" dirty="0">
                <a:solidFill>
                  <a:schemeClr val="bg1"/>
                </a:solidFill>
              </a:rPr>
              <a:t>Costo de información y análisis de inversiones.</a:t>
            </a:r>
          </a:p>
          <a:p>
            <a:pPr marL="285750" indent="-285750">
              <a:buFont typeface="Arial" panose="020B0604020202020204" pitchFamily="34" charset="0"/>
              <a:buChar char="•"/>
            </a:pPr>
            <a:r>
              <a:rPr lang="es-ES" dirty="0">
                <a:solidFill>
                  <a:schemeClr val="bg1"/>
                </a:solidFill>
              </a:rPr>
              <a:t>Diversificación.</a:t>
            </a:r>
          </a:p>
          <a:p>
            <a:pPr marL="285750" indent="-285750">
              <a:buFont typeface="Arial" panose="020B0604020202020204" pitchFamily="34" charset="0"/>
              <a:buChar char="•"/>
            </a:pPr>
            <a:r>
              <a:rPr lang="es-ES" dirty="0">
                <a:solidFill>
                  <a:schemeClr val="bg1"/>
                </a:solidFill>
              </a:rPr>
              <a:t>Proximidad de oferentes y demandantes.</a:t>
            </a:r>
          </a:p>
          <a:p>
            <a:endParaRPr lang="en-GB" dirty="0">
              <a:solidFill>
                <a:schemeClr val="bg1"/>
              </a:solidFill>
            </a:endParaRPr>
          </a:p>
        </p:txBody>
      </p:sp>
      <p:pic>
        <p:nvPicPr>
          <p:cNvPr id="2" name="Imagen 1">
            <a:extLst>
              <a:ext uri="{FF2B5EF4-FFF2-40B4-BE49-F238E27FC236}">
                <a16:creationId xmlns:a16="http://schemas.microsoft.com/office/drawing/2014/main"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1099796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13" name="Rectángulo 12"/>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Rectángulo 13"/>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5" name="Conector recto de flecha 14"/>
          <p:cNvCxnSpPr/>
          <p:nvPr/>
        </p:nvCxnSpPr>
        <p:spPr>
          <a:xfrm>
            <a:off x="1340427" y="3021897"/>
            <a:ext cx="0" cy="50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ector recto de flecha 18"/>
          <p:cNvCxnSpPr/>
          <p:nvPr/>
        </p:nvCxnSpPr>
        <p:spPr>
          <a:xfrm>
            <a:off x="3747654" y="2992562"/>
            <a:ext cx="0" cy="50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Conector recto de flecha 24"/>
          <p:cNvCxnSpPr/>
          <p:nvPr/>
        </p:nvCxnSpPr>
        <p:spPr>
          <a:xfrm>
            <a:off x="5957455" y="3021897"/>
            <a:ext cx="0" cy="5006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Conector recto de flecha 31"/>
          <p:cNvCxnSpPr/>
          <p:nvPr/>
        </p:nvCxnSpPr>
        <p:spPr>
          <a:xfrm>
            <a:off x="1693718" y="4045738"/>
            <a:ext cx="1463762" cy="7029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Conector recto de flecha 33"/>
          <p:cNvCxnSpPr/>
          <p:nvPr/>
        </p:nvCxnSpPr>
        <p:spPr>
          <a:xfrm>
            <a:off x="3747654" y="4045738"/>
            <a:ext cx="0" cy="636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ector recto de flecha 35"/>
          <p:cNvCxnSpPr/>
          <p:nvPr/>
        </p:nvCxnSpPr>
        <p:spPr>
          <a:xfrm flipH="1">
            <a:off x="4208318" y="4045738"/>
            <a:ext cx="1454727" cy="7756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2" name="Imagen 21">
            <a:extLst>
              <a:ext uri="{FF2B5EF4-FFF2-40B4-BE49-F238E27FC236}">
                <a16:creationId xmlns:a16="http://schemas.microsoft.com/office/drawing/2014/main" id="{D90380C3-3504-4812-B077-36DD7576A98D}"/>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pic>
        <p:nvPicPr>
          <p:cNvPr id="23" name="Picture 3">
            <a:extLst>
              <a:ext uri="{FF2B5EF4-FFF2-40B4-BE49-F238E27FC236}">
                <a16:creationId xmlns:a16="http://schemas.microsoft.com/office/drawing/2014/main" id="{0B734C91-7D57-4A6E-A89E-B680A7C7B474}"/>
              </a:ext>
            </a:extLst>
          </p:cNvPr>
          <p:cNvPicPr>
            <a:picLocks noChangeAspect="1" noChangeArrowheads="1"/>
          </p:cNvPicPr>
          <p:nvPr/>
        </p:nvPicPr>
        <p:blipFill>
          <a:blip r:embed="rId3" cstate="print"/>
          <a:srcRect/>
          <a:stretch>
            <a:fillRect/>
          </a:stretch>
        </p:blipFill>
        <p:spPr bwMode="auto">
          <a:xfrm>
            <a:off x="434355" y="1426875"/>
            <a:ext cx="6029739" cy="4228191"/>
          </a:xfrm>
          <a:prstGeom prst="rect">
            <a:avLst/>
          </a:prstGeom>
          <a:noFill/>
          <a:ln w="9525">
            <a:noFill/>
            <a:miter lim="800000"/>
            <a:headEnd/>
            <a:tailEnd/>
          </a:ln>
        </p:spPr>
      </p:pic>
      <p:sp>
        <p:nvSpPr>
          <p:cNvPr id="2" name="Rectángulo 1">
            <a:extLst>
              <a:ext uri="{FF2B5EF4-FFF2-40B4-BE49-F238E27FC236}">
                <a16:creationId xmlns:a16="http://schemas.microsoft.com/office/drawing/2014/main" id="{518110BF-017C-4876-A103-2DC5CA24E21C}"/>
              </a:ext>
            </a:extLst>
          </p:cNvPr>
          <p:cNvSpPr/>
          <p:nvPr/>
        </p:nvSpPr>
        <p:spPr>
          <a:xfrm>
            <a:off x="180829" y="5830173"/>
            <a:ext cx="4905510" cy="261610"/>
          </a:xfrm>
          <a:prstGeom prst="rect">
            <a:avLst/>
          </a:prstGeom>
        </p:spPr>
        <p:txBody>
          <a:bodyPr wrap="none">
            <a:spAutoFit/>
          </a:bodyPr>
          <a:lstStyle/>
          <a:p>
            <a:pPr algn="ctr" fontAlgn="b"/>
            <a:r>
              <a:rPr lang="es-CL" sz="1100" b="1" dirty="0">
                <a:latin typeface="Arial"/>
              </a:rPr>
              <a:t>Material Proporcionado por el Profesor: Patricio Reyes Aceituno (</a:t>
            </a:r>
            <a:r>
              <a:rPr lang="es-CL" sz="1100" b="1" dirty="0" err="1">
                <a:latin typeface="Arial"/>
              </a:rPr>
              <a:t>Udp</a:t>
            </a:r>
            <a:r>
              <a:rPr lang="es-CL" sz="1100" b="1" dirty="0">
                <a:latin typeface="Arial"/>
              </a:rPr>
              <a:t>)</a:t>
            </a:r>
          </a:p>
        </p:txBody>
      </p:sp>
      <p:sp>
        <p:nvSpPr>
          <p:cNvPr id="3" name="Rectángulo: esquinas redondeadas 2">
            <a:extLst>
              <a:ext uri="{FF2B5EF4-FFF2-40B4-BE49-F238E27FC236}">
                <a16:creationId xmlns:a16="http://schemas.microsoft.com/office/drawing/2014/main" id="{4E7FD8AB-7BB7-4E5B-AB27-BBA8B05CCD04}"/>
              </a:ext>
            </a:extLst>
          </p:cNvPr>
          <p:cNvSpPr/>
          <p:nvPr/>
        </p:nvSpPr>
        <p:spPr>
          <a:xfrm>
            <a:off x="440030" y="1023457"/>
            <a:ext cx="6029739" cy="3364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solidFill>
                  <a:schemeClr val="tx1"/>
                </a:solidFill>
                <a:latin typeface="Arial" panose="020B0604020202020204" pitchFamily="34" charset="0"/>
                <a:cs typeface="Arial" panose="020B0604020202020204" pitchFamily="34" charset="0"/>
              </a:rPr>
              <a:t>Las Finanzas busca lo siguiente</a:t>
            </a:r>
            <a:endParaRPr lang="en-GB"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222955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5632311"/>
          </a:xfrm>
          <a:prstGeom prst="rect">
            <a:avLst/>
          </a:prstGeom>
        </p:spPr>
        <p:txBody>
          <a:bodyPr wrap="square">
            <a:spAutoFit/>
          </a:bodyPr>
          <a:lstStyle/>
          <a:p>
            <a:r>
              <a:rPr lang="es-ES" dirty="0">
                <a:solidFill>
                  <a:schemeClr val="bg1"/>
                </a:solidFill>
              </a:rPr>
              <a:t>Básicamente, existen cuatro tipos de derivados financieros: Forwards, Futuros, Swaps y Opciones.</a:t>
            </a:r>
          </a:p>
          <a:p>
            <a:endParaRPr lang="es-ES" dirty="0">
              <a:solidFill>
                <a:schemeClr val="bg1"/>
              </a:solidFill>
            </a:endParaRPr>
          </a:p>
          <a:p>
            <a:r>
              <a:rPr lang="es-ES" dirty="0">
                <a:solidFill>
                  <a:srgbClr val="0D5EFF"/>
                </a:solidFill>
              </a:rPr>
              <a:t>Un forward</a:t>
            </a:r>
            <a:r>
              <a:rPr lang="es-ES" dirty="0">
                <a:solidFill>
                  <a:schemeClr val="bg1"/>
                </a:solidFill>
              </a:rPr>
              <a:t> es un contrato entre dos partes, mediante el cual se adquiere un compromiso para intercambiar algo a futuro, a un precio que se determina por anticipado.</a:t>
            </a:r>
          </a:p>
          <a:p>
            <a:endParaRPr lang="es-ES" dirty="0">
              <a:solidFill>
                <a:schemeClr val="bg1"/>
              </a:solidFill>
            </a:endParaRPr>
          </a:p>
          <a:p>
            <a:r>
              <a:rPr lang="es-ES" dirty="0">
                <a:solidFill>
                  <a:srgbClr val="0D5EFF"/>
                </a:solidFill>
              </a:rPr>
              <a:t>Un futuro </a:t>
            </a:r>
            <a:r>
              <a:rPr lang="es-ES" dirty="0">
                <a:solidFill>
                  <a:schemeClr val="bg1"/>
                </a:solidFill>
              </a:rPr>
              <a:t>es un contrato muy similar a un forward, con la diferencia de que no se acuerda directamente entre dos partes sino que a través de una bolsa organizada, lo que obliga a que los contratos sean estandarizados.</a:t>
            </a:r>
          </a:p>
          <a:p>
            <a:endParaRPr lang="es-ES" dirty="0">
              <a:solidFill>
                <a:schemeClr val="bg1"/>
              </a:solidFill>
            </a:endParaRPr>
          </a:p>
          <a:p>
            <a:r>
              <a:rPr lang="es-ES" dirty="0">
                <a:solidFill>
                  <a:srgbClr val="0D5EFF"/>
                </a:solidFill>
              </a:rPr>
              <a:t>Un swap </a:t>
            </a:r>
            <a:r>
              <a:rPr lang="es-ES" dirty="0">
                <a:solidFill>
                  <a:schemeClr val="bg1"/>
                </a:solidFill>
              </a:rPr>
              <a:t>es un contrato financiero entre dos partes que acuerdan intercambiar flujos de caja futuros de acuerdo a una fórmula preestablecida. Se trata de contratos hechos "a medida" es decir, con el objetivo de satisfacer necesidades específicas de quienes firman dicho contrato. </a:t>
            </a:r>
          </a:p>
          <a:p>
            <a:endParaRPr lang="es-ES" dirty="0">
              <a:solidFill>
                <a:schemeClr val="bg1"/>
              </a:solidFill>
            </a:endParaRP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10135811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EBE4AF91-69D0-460C-9CDA-D774D74E3411}"/>
              </a:ext>
            </a:extLst>
          </p:cNvPr>
          <p:cNvSpPr/>
          <p:nvPr/>
        </p:nvSpPr>
        <p:spPr>
          <a:xfrm>
            <a:off x="180828" y="1056338"/>
            <a:ext cx="6458171" cy="3416320"/>
          </a:xfrm>
          <a:prstGeom prst="rect">
            <a:avLst/>
          </a:prstGeom>
        </p:spPr>
        <p:txBody>
          <a:bodyPr wrap="square">
            <a:spAutoFit/>
          </a:bodyPr>
          <a:lstStyle/>
          <a:p>
            <a:r>
              <a:rPr lang="es-ES" dirty="0">
                <a:solidFill>
                  <a:schemeClr val="bg1"/>
                </a:solidFill>
              </a:rPr>
              <a:t>Básicamente, existen cuatro tipos de derivados financieros: Forwards, Futuros, Swaps y Opciones.</a:t>
            </a:r>
          </a:p>
          <a:p>
            <a:endParaRPr lang="es-ES" dirty="0">
              <a:solidFill>
                <a:schemeClr val="bg1"/>
              </a:solidFill>
            </a:endParaRPr>
          </a:p>
          <a:p>
            <a:r>
              <a:rPr lang="es-ES" dirty="0">
                <a:solidFill>
                  <a:schemeClr val="bg1"/>
                </a:solidFill>
              </a:rPr>
              <a:t>Se denomina </a:t>
            </a:r>
            <a:r>
              <a:rPr lang="es-ES" dirty="0">
                <a:solidFill>
                  <a:srgbClr val="0D5EFF"/>
                </a:solidFill>
              </a:rPr>
              <a:t>opción</a:t>
            </a:r>
            <a:r>
              <a:rPr lang="es-ES" dirty="0">
                <a:solidFill>
                  <a:schemeClr val="bg1"/>
                </a:solidFill>
              </a:rPr>
              <a:t> a un contrato entre dos partes en que una de ellas tiene el derecho pero no la obligación, de efectuar una operación de compra o de venta de acuerdo a condiciones previamente convenidas.</a:t>
            </a:r>
          </a:p>
          <a:p>
            <a:endParaRPr lang="es-ES" dirty="0">
              <a:solidFill>
                <a:schemeClr val="bg1"/>
              </a:solidFill>
            </a:endParaRPr>
          </a:p>
          <a:p>
            <a:r>
              <a:rPr lang="es-ES" dirty="0">
                <a:solidFill>
                  <a:schemeClr val="bg1"/>
                </a:solidFill>
              </a:rPr>
              <a:t>Las opciones que otorgan el derecho a comprar se llaman </a:t>
            </a:r>
            <a:r>
              <a:rPr lang="es-ES" dirty="0" err="1">
                <a:solidFill>
                  <a:schemeClr val="bg1"/>
                </a:solidFill>
              </a:rPr>
              <a:t>call</a:t>
            </a:r>
            <a:r>
              <a:rPr lang="es-ES" dirty="0">
                <a:solidFill>
                  <a:schemeClr val="bg1"/>
                </a:solidFill>
              </a:rPr>
              <a:t> y las que otorgan el derecho a vender se llaman </a:t>
            </a:r>
            <a:r>
              <a:rPr lang="es-ES" dirty="0" err="1">
                <a:solidFill>
                  <a:schemeClr val="bg1"/>
                </a:solidFill>
              </a:rPr>
              <a:t>put</a:t>
            </a:r>
            <a:r>
              <a:rPr lang="es-ES" dirty="0">
                <a:solidFill>
                  <a:schemeClr val="bg1"/>
                </a:solidFill>
              </a:rPr>
              <a:t>.</a:t>
            </a:r>
          </a:p>
          <a:p>
            <a:endParaRPr lang="es-ES" dirty="0">
              <a:solidFill>
                <a:schemeClr val="bg1"/>
              </a:solidFill>
            </a:endParaRPr>
          </a:p>
          <a:p>
            <a:endParaRPr lang="en-GB" dirty="0">
              <a:solidFill>
                <a:schemeClr val="bg1"/>
              </a:solidFill>
            </a:endParaRPr>
          </a:p>
        </p:txBody>
      </p:sp>
      <p:pic>
        <p:nvPicPr>
          <p:cNvPr id="2" name="Imagen 1">
            <a:extLst>
              <a:ext uri="{FF2B5EF4-FFF2-40B4-BE49-F238E27FC236}">
                <a16:creationId xmlns:a16="http://schemas.microsoft.com/office/drawing/2014/main" id="{2A5FFB07-AB95-4C45-A24A-E0E1CF54EBC0}"/>
              </a:ext>
            </a:extLst>
          </p:cNvPr>
          <p:cNvPicPr>
            <a:picLocks noChangeAspect="1"/>
          </p:cNvPicPr>
          <p:nvPr/>
        </p:nvPicPr>
        <p:blipFill rotWithShape="1">
          <a:blip r:embed="rId3"/>
          <a:srcRect l="16746" t="37978" r="52535" b="29709"/>
          <a:stretch/>
        </p:blipFill>
        <p:spPr>
          <a:xfrm>
            <a:off x="6171485" y="225340"/>
            <a:ext cx="2808963" cy="1661995"/>
          </a:xfrm>
          <a:prstGeom prst="rect">
            <a:avLst/>
          </a:prstGeom>
          <a:ln>
            <a:noFill/>
          </a:ln>
          <a:effectLst>
            <a:softEdge rad="112500"/>
          </a:effectLst>
        </p:spPr>
      </p:pic>
    </p:spTree>
    <p:extLst>
      <p:ext uri="{BB962C8B-B14F-4D97-AF65-F5344CB8AC3E}">
        <p14:creationId xmlns:p14="http://schemas.microsoft.com/office/powerpoint/2010/main" val="2317480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CuadroTexto 2">
            <a:extLst>
              <a:ext uri="{FF2B5EF4-FFF2-40B4-BE49-F238E27FC236}">
                <a16:creationId xmlns:a16="http://schemas.microsoft.com/office/drawing/2014/main" id="{11969B95-C0B5-4740-92E9-7AE107DC01E6}"/>
              </a:ext>
            </a:extLst>
          </p:cNvPr>
          <p:cNvSpPr txBox="1"/>
          <p:nvPr/>
        </p:nvSpPr>
        <p:spPr>
          <a:xfrm>
            <a:off x="440030" y="1182848"/>
            <a:ext cx="5290294" cy="369332"/>
          </a:xfrm>
          <a:prstGeom prst="rect">
            <a:avLst/>
          </a:prstGeom>
          <a:noFill/>
        </p:spPr>
        <p:txBody>
          <a:bodyPr wrap="none" rtlCol="0">
            <a:spAutoFit/>
          </a:bodyPr>
          <a:lstStyle/>
          <a:p>
            <a:r>
              <a:rPr lang="es-MX" dirty="0"/>
              <a:t>¿ Cual es la función de la Administración Financiera?</a:t>
            </a:r>
            <a:endParaRPr lang="en-GB" dirty="0"/>
          </a:p>
        </p:txBody>
      </p:sp>
      <p:pic>
        <p:nvPicPr>
          <p:cNvPr id="14" name="Picture 2">
            <a:extLst>
              <a:ext uri="{FF2B5EF4-FFF2-40B4-BE49-F238E27FC236}">
                <a16:creationId xmlns:a16="http://schemas.microsoft.com/office/drawing/2014/main" id="{A221AFA2-A75D-418D-A989-E9C73B179259}"/>
              </a:ext>
            </a:extLst>
          </p:cNvPr>
          <p:cNvPicPr>
            <a:picLocks noChangeAspect="1" noChangeArrowheads="1"/>
          </p:cNvPicPr>
          <p:nvPr/>
        </p:nvPicPr>
        <p:blipFill>
          <a:blip r:embed="rId3" cstate="print"/>
          <a:srcRect/>
          <a:stretch>
            <a:fillRect/>
          </a:stretch>
        </p:blipFill>
        <p:spPr bwMode="auto">
          <a:xfrm>
            <a:off x="440030" y="1998792"/>
            <a:ext cx="5832475" cy="2314575"/>
          </a:xfrm>
          <a:prstGeom prst="rect">
            <a:avLst/>
          </a:prstGeom>
          <a:noFill/>
          <a:ln w="9525">
            <a:noFill/>
            <a:miter lim="800000"/>
            <a:headEnd/>
            <a:tailEnd/>
          </a:ln>
        </p:spPr>
      </p:pic>
      <p:sp>
        <p:nvSpPr>
          <p:cNvPr id="15" name="Rectángulo 14">
            <a:extLst>
              <a:ext uri="{FF2B5EF4-FFF2-40B4-BE49-F238E27FC236}">
                <a16:creationId xmlns:a16="http://schemas.microsoft.com/office/drawing/2014/main" id="{2AE695EB-62B1-42BE-9D87-4D8E3F9DC8ED}"/>
              </a:ext>
            </a:extLst>
          </p:cNvPr>
          <p:cNvSpPr/>
          <p:nvPr/>
        </p:nvSpPr>
        <p:spPr>
          <a:xfrm>
            <a:off x="180829" y="5830173"/>
            <a:ext cx="4905510" cy="261610"/>
          </a:xfrm>
          <a:prstGeom prst="rect">
            <a:avLst/>
          </a:prstGeom>
        </p:spPr>
        <p:txBody>
          <a:bodyPr wrap="none">
            <a:spAutoFit/>
          </a:bodyPr>
          <a:lstStyle/>
          <a:p>
            <a:pPr algn="ctr" fontAlgn="b"/>
            <a:r>
              <a:rPr lang="es-CL" sz="1100" b="1" dirty="0">
                <a:latin typeface="Arial"/>
              </a:rPr>
              <a:t>Material Proporcionado por el Profesor: Patricio Reyes Aceituno (</a:t>
            </a:r>
            <a:r>
              <a:rPr lang="es-CL" sz="1100" b="1" dirty="0" err="1">
                <a:latin typeface="Arial"/>
              </a:rPr>
              <a:t>Udp</a:t>
            </a:r>
            <a:r>
              <a:rPr lang="es-CL" sz="1100" b="1" dirty="0">
                <a:latin typeface="Arial"/>
              </a:rPr>
              <a:t>)</a:t>
            </a:r>
          </a:p>
        </p:txBody>
      </p:sp>
    </p:spTree>
    <p:extLst>
      <p:ext uri="{BB962C8B-B14F-4D97-AF65-F5344CB8AC3E}">
        <p14:creationId xmlns:p14="http://schemas.microsoft.com/office/powerpoint/2010/main" val="3373673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4" name="3 CuadroTexto"/>
          <p:cNvSpPr txBox="1"/>
          <p:nvPr/>
        </p:nvSpPr>
        <p:spPr>
          <a:xfrm>
            <a:off x="180829" y="1519707"/>
            <a:ext cx="6541943" cy="2585323"/>
          </a:xfrm>
          <a:prstGeom prst="rect">
            <a:avLst/>
          </a:prstGeom>
          <a:noFill/>
        </p:spPr>
        <p:txBody>
          <a:bodyPr wrap="square" rtlCol="0">
            <a:spAutoFit/>
          </a:bodyPr>
          <a:lstStyle/>
          <a:p>
            <a:r>
              <a:rPr lang="es-ES" b="1" dirty="0">
                <a:solidFill>
                  <a:schemeClr val="bg1"/>
                </a:solidFill>
              </a:rPr>
              <a:t>La mayoría de las empresas de éxito tienen necesidades constantes de fondos y los obtienen a partir de tres fuentes externas.</a:t>
            </a:r>
          </a:p>
          <a:p>
            <a:endParaRPr lang="es-ES" b="1" dirty="0">
              <a:solidFill>
                <a:schemeClr val="bg1"/>
              </a:solidFill>
            </a:endParaRPr>
          </a:p>
          <a:p>
            <a:pPr marL="285750" indent="-285750">
              <a:buFont typeface="Arial" panose="020B0604020202020204" pitchFamily="34" charset="0"/>
              <a:buChar char="•"/>
            </a:pPr>
            <a:r>
              <a:rPr lang="es-ES" b="1" dirty="0">
                <a:solidFill>
                  <a:schemeClr val="bg1"/>
                </a:solidFill>
              </a:rPr>
              <a:t> La primera fuente es una </a:t>
            </a:r>
            <a:r>
              <a:rPr lang="es-ES" b="1" dirty="0">
                <a:solidFill>
                  <a:srgbClr val="002060"/>
                </a:solidFill>
              </a:rPr>
              <a:t>institución financiera </a:t>
            </a:r>
            <a:r>
              <a:rPr lang="es-ES" b="1" dirty="0">
                <a:solidFill>
                  <a:schemeClr val="bg1"/>
                </a:solidFill>
              </a:rPr>
              <a:t>que capta ahorros y los transfiere a quienes necesitan fondos. </a:t>
            </a:r>
          </a:p>
          <a:p>
            <a:pPr marL="285750" indent="-285750">
              <a:buFont typeface="Arial" panose="020B0604020202020204" pitchFamily="34" charset="0"/>
              <a:buChar char="•"/>
            </a:pPr>
            <a:r>
              <a:rPr lang="es-ES" b="1" dirty="0">
                <a:solidFill>
                  <a:schemeClr val="bg1"/>
                </a:solidFill>
              </a:rPr>
              <a:t>La segunda fuente está constituida por los </a:t>
            </a:r>
            <a:r>
              <a:rPr lang="es-ES" b="1" dirty="0">
                <a:solidFill>
                  <a:srgbClr val="002060"/>
                </a:solidFill>
              </a:rPr>
              <a:t>mercados</a:t>
            </a:r>
            <a:r>
              <a:rPr lang="es-ES" b="1" dirty="0">
                <a:solidFill>
                  <a:schemeClr val="bg1"/>
                </a:solidFill>
              </a:rPr>
              <a:t> </a:t>
            </a:r>
            <a:r>
              <a:rPr lang="es-ES" b="1" dirty="0">
                <a:solidFill>
                  <a:srgbClr val="002060"/>
                </a:solidFill>
              </a:rPr>
              <a:t>financieros</a:t>
            </a:r>
            <a:r>
              <a:rPr lang="es-ES" b="1" dirty="0">
                <a:solidFill>
                  <a:schemeClr val="bg1"/>
                </a:solidFill>
              </a:rPr>
              <a:t>, foros organizados en los que los proveedores y solicitantes de varios tipos de fondos realizan transacciones. </a:t>
            </a:r>
          </a:p>
        </p:txBody>
      </p:sp>
      <p:pic>
        <p:nvPicPr>
          <p:cNvPr id="14" name="Imagen 13">
            <a:extLst>
              <a:ext uri="{FF2B5EF4-FFF2-40B4-BE49-F238E27FC236}">
                <a16:creationId xmlns:a16="http://schemas.microsoft.com/office/drawing/2014/main" id="{41E4BA52-D128-4EB2-B7C6-5FB37A36654F}"/>
              </a:ext>
            </a:extLst>
          </p:cNvPr>
          <p:cNvPicPr>
            <a:picLocks noChangeAspect="1"/>
          </p:cNvPicPr>
          <p:nvPr/>
        </p:nvPicPr>
        <p:blipFill rotWithShape="1">
          <a:blip r:embed="rId3"/>
          <a:srcRect l="15045" t="23584" r="52202" b="31474"/>
          <a:stretch/>
        </p:blipFill>
        <p:spPr>
          <a:xfrm>
            <a:off x="5897460" y="0"/>
            <a:ext cx="2994870" cy="2311589"/>
          </a:xfrm>
          <a:prstGeom prst="ellipse">
            <a:avLst/>
          </a:prstGeom>
          <a:ln>
            <a:noFill/>
          </a:ln>
          <a:effectLst>
            <a:softEdge rad="112500"/>
          </a:effectLst>
        </p:spPr>
      </p:pic>
      <p:pic>
        <p:nvPicPr>
          <p:cNvPr id="2" name="Imagen 1">
            <a:extLst>
              <a:ext uri="{FF2B5EF4-FFF2-40B4-BE49-F238E27FC236}">
                <a16:creationId xmlns:a16="http://schemas.microsoft.com/office/drawing/2014/main" id="{BB1DBE6E-3048-4457-AB5B-C57BDCE93C06}"/>
              </a:ext>
            </a:extLst>
          </p:cNvPr>
          <p:cNvPicPr>
            <a:picLocks noChangeAspect="1"/>
          </p:cNvPicPr>
          <p:nvPr/>
        </p:nvPicPr>
        <p:blipFill rotWithShape="1">
          <a:blip r:embed="rId4"/>
          <a:srcRect l="17156" t="39928" r="52991" b="30225"/>
          <a:stretch/>
        </p:blipFill>
        <p:spPr>
          <a:xfrm>
            <a:off x="6401391" y="4873818"/>
            <a:ext cx="2729730" cy="1535185"/>
          </a:xfrm>
          <a:prstGeom prst="ellipse">
            <a:avLst/>
          </a:prstGeom>
          <a:ln>
            <a:noFill/>
          </a:ln>
          <a:effectLst>
            <a:softEdge rad="112500"/>
          </a:effectLst>
        </p:spPr>
      </p:pic>
      <p:pic>
        <p:nvPicPr>
          <p:cNvPr id="3" name="Imagen 2">
            <a:extLst>
              <a:ext uri="{FF2B5EF4-FFF2-40B4-BE49-F238E27FC236}">
                <a16:creationId xmlns:a16="http://schemas.microsoft.com/office/drawing/2014/main" id="{5A2485D6-16CE-44BC-9527-6F6AB47B0378}"/>
              </a:ext>
            </a:extLst>
          </p:cNvPr>
          <p:cNvPicPr>
            <a:picLocks noChangeAspect="1"/>
          </p:cNvPicPr>
          <p:nvPr/>
        </p:nvPicPr>
        <p:blipFill rotWithShape="1">
          <a:blip r:embed="rId5"/>
          <a:srcRect l="16605" t="41470" r="51653" b="31366"/>
          <a:stretch/>
        </p:blipFill>
        <p:spPr>
          <a:xfrm>
            <a:off x="6722772" y="2557652"/>
            <a:ext cx="2346376" cy="1397188"/>
          </a:xfrm>
          <a:prstGeom prst="rect">
            <a:avLst/>
          </a:prstGeom>
        </p:spPr>
      </p:pic>
    </p:spTree>
    <p:extLst>
      <p:ext uri="{BB962C8B-B14F-4D97-AF65-F5344CB8AC3E}">
        <p14:creationId xmlns:p14="http://schemas.microsoft.com/office/powerpoint/2010/main" val="3074314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4" name="3 CuadroTexto"/>
          <p:cNvSpPr txBox="1"/>
          <p:nvPr/>
        </p:nvSpPr>
        <p:spPr>
          <a:xfrm>
            <a:off x="180829" y="1519707"/>
            <a:ext cx="6541943" cy="3693319"/>
          </a:xfrm>
          <a:prstGeom prst="rect">
            <a:avLst/>
          </a:prstGeom>
          <a:noFill/>
        </p:spPr>
        <p:txBody>
          <a:bodyPr wrap="square" rtlCol="0">
            <a:spAutoFit/>
          </a:bodyPr>
          <a:lstStyle/>
          <a:p>
            <a:pPr algn="just"/>
            <a:r>
              <a:rPr lang="en-GB" b="1" dirty="0">
                <a:solidFill>
                  <a:schemeClr val="bg1"/>
                </a:solidFill>
              </a:rPr>
              <a:t>INSTITUCIONES FINANCIERAS</a:t>
            </a:r>
          </a:p>
          <a:p>
            <a:pPr algn="just"/>
            <a:endParaRPr lang="es-ES" dirty="0">
              <a:solidFill>
                <a:schemeClr val="bg1"/>
              </a:solidFill>
            </a:endParaRPr>
          </a:p>
          <a:p>
            <a:pPr algn="just"/>
            <a:r>
              <a:rPr lang="es-ES" dirty="0">
                <a:solidFill>
                  <a:schemeClr val="bg1"/>
                </a:solidFill>
              </a:rPr>
              <a:t>Las </a:t>
            </a:r>
            <a:r>
              <a:rPr lang="es-ES" b="1" dirty="0">
                <a:solidFill>
                  <a:schemeClr val="bg1"/>
                </a:solidFill>
              </a:rPr>
              <a:t>instituciones financieras </a:t>
            </a:r>
            <a:r>
              <a:rPr lang="es-ES" dirty="0">
                <a:solidFill>
                  <a:schemeClr val="bg1"/>
                </a:solidFill>
              </a:rPr>
              <a:t>sirven como intermediarios para canalizar los ahorros de los individuos, las empresas y los gobiernos hacia préstamos o inversiones. Muchas </a:t>
            </a:r>
            <a:r>
              <a:rPr lang="en-GB" dirty="0" err="1">
                <a:solidFill>
                  <a:schemeClr val="bg1"/>
                </a:solidFill>
              </a:rPr>
              <a:t>instituciones</a:t>
            </a:r>
            <a:r>
              <a:rPr lang="en-GB" dirty="0">
                <a:solidFill>
                  <a:schemeClr val="bg1"/>
                </a:solidFill>
              </a:rPr>
              <a:t> </a:t>
            </a:r>
            <a:r>
              <a:rPr lang="en-GB" dirty="0" err="1">
                <a:solidFill>
                  <a:schemeClr val="bg1"/>
                </a:solidFill>
              </a:rPr>
              <a:t>financieras</a:t>
            </a:r>
            <a:r>
              <a:rPr lang="en-GB" dirty="0">
                <a:solidFill>
                  <a:schemeClr val="bg1"/>
                </a:solidFill>
              </a:rPr>
              <a:t> pagan </a:t>
            </a:r>
            <a:r>
              <a:rPr lang="en-GB" dirty="0" err="1">
                <a:solidFill>
                  <a:schemeClr val="bg1"/>
                </a:solidFill>
              </a:rPr>
              <a:t>directa</a:t>
            </a:r>
            <a:r>
              <a:rPr lang="en-GB" dirty="0">
                <a:solidFill>
                  <a:schemeClr val="bg1"/>
                </a:solidFill>
              </a:rPr>
              <a:t> o </a:t>
            </a:r>
            <a:r>
              <a:rPr lang="en-GB" dirty="0" err="1">
                <a:solidFill>
                  <a:schemeClr val="bg1"/>
                </a:solidFill>
              </a:rPr>
              <a:t>indirectamente</a:t>
            </a:r>
            <a:r>
              <a:rPr lang="en-GB" dirty="0">
                <a:solidFill>
                  <a:schemeClr val="bg1"/>
                </a:solidFill>
              </a:rPr>
              <a:t> </a:t>
            </a:r>
            <a:r>
              <a:rPr lang="en-GB" dirty="0" err="1">
                <a:solidFill>
                  <a:schemeClr val="bg1"/>
                </a:solidFill>
              </a:rPr>
              <a:t>intereses</a:t>
            </a:r>
            <a:r>
              <a:rPr lang="en-GB" dirty="0">
                <a:solidFill>
                  <a:schemeClr val="bg1"/>
                </a:solidFill>
              </a:rPr>
              <a:t> </a:t>
            </a:r>
            <a:r>
              <a:rPr lang="en-GB" dirty="0" err="1">
                <a:solidFill>
                  <a:schemeClr val="bg1"/>
                </a:solidFill>
              </a:rPr>
              <a:t>sobre</a:t>
            </a:r>
            <a:r>
              <a:rPr lang="en-GB" dirty="0">
                <a:solidFill>
                  <a:schemeClr val="bg1"/>
                </a:solidFill>
              </a:rPr>
              <a:t> </a:t>
            </a:r>
            <a:r>
              <a:rPr lang="en-GB" dirty="0" err="1">
                <a:solidFill>
                  <a:schemeClr val="bg1"/>
                </a:solidFill>
              </a:rPr>
              <a:t>fondos</a:t>
            </a:r>
            <a:r>
              <a:rPr lang="en-GB" dirty="0">
                <a:solidFill>
                  <a:schemeClr val="bg1"/>
                </a:solidFill>
              </a:rPr>
              <a:t> </a:t>
            </a:r>
            <a:r>
              <a:rPr lang="en-GB" dirty="0" err="1">
                <a:solidFill>
                  <a:schemeClr val="bg1"/>
                </a:solidFill>
              </a:rPr>
              <a:t>depositados</a:t>
            </a:r>
            <a:endParaRPr lang="en-GB" dirty="0">
              <a:solidFill>
                <a:schemeClr val="bg1"/>
              </a:solidFill>
            </a:endParaRPr>
          </a:p>
          <a:p>
            <a:pPr algn="just"/>
            <a:r>
              <a:rPr lang="es-ES" dirty="0">
                <a:solidFill>
                  <a:schemeClr val="bg1"/>
                </a:solidFill>
              </a:rPr>
              <a:t>por los ahorradores; otras ofrecen servicios a cambio de una comisión (por ejemplo, las cuentas de cheques por las cuales los clientes pagan cuotas de servicios). Algunas instituciones financieras aceptan depósitos de ahorros de los clientes y</a:t>
            </a:r>
          </a:p>
          <a:p>
            <a:pPr algn="just"/>
            <a:r>
              <a:rPr lang="es-ES" dirty="0">
                <a:solidFill>
                  <a:schemeClr val="bg1"/>
                </a:solidFill>
              </a:rPr>
              <a:t>prestan este dinero a otros clientes o empresas, mientras que otras invierten los ahorros de los clientes en activos productivos, como bienes raíces o acciones y bonos;</a:t>
            </a:r>
            <a:endParaRPr lang="es-ES" b="1" dirty="0">
              <a:solidFill>
                <a:schemeClr val="bg1"/>
              </a:solidFill>
            </a:endParaRPr>
          </a:p>
        </p:txBody>
      </p:sp>
      <p:pic>
        <p:nvPicPr>
          <p:cNvPr id="2" name="Imagen 1">
            <a:extLst>
              <a:ext uri="{FF2B5EF4-FFF2-40B4-BE49-F238E27FC236}">
                <a16:creationId xmlns:a16="http://schemas.microsoft.com/office/drawing/2014/main" id="{0AD7C7E9-C5AF-4E57-ACA5-27C48A8B3ACC}"/>
              </a:ext>
            </a:extLst>
          </p:cNvPr>
          <p:cNvPicPr>
            <a:picLocks noChangeAspect="1"/>
          </p:cNvPicPr>
          <p:nvPr/>
        </p:nvPicPr>
        <p:blipFill rotWithShape="1">
          <a:blip r:embed="rId3"/>
          <a:srcRect l="15045" t="23584" r="52202" b="31474"/>
          <a:stretch/>
        </p:blipFill>
        <p:spPr>
          <a:xfrm>
            <a:off x="5897460" y="0"/>
            <a:ext cx="2994870" cy="2311589"/>
          </a:xfrm>
          <a:prstGeom prst="ellipse">
            <a:avLst/>
          </a:prstGeom>
          <a:ln>
            <a:noFill/>
          </a:ln>
          <a:effectLst>
            <a:softEdge rad="112500"/>
          </a:effectLst>
        </p:spPr>
      </p:pic>
    </p:spTree>
    <p:extLst>
      <p:ext uri="{BB962C8B-B14F-4D97-AF65-F5344CB8AC3E}">
        <p14:creationId xmlns:p14="http://schemas.microsoft.com/office/powerpoint/2010/main" val="3078684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3733AB8F-E380-4EA5-B62A-7995ED5C7749}"/>
              </a:ext>
            </a:extLst>
          </p:cNvPr>
          <p:cNvSpPr/>
          <p:nvPr/>
        </p:nvSpPr>
        <p:spPr>
          <a:xfrm>
            <a:off x="573368" y="1767764"/>
            <a:ext cx="5562785" cy="1231106"/>
          </a:xfrm>
          <a:prstGeom prst="rect">
            <a:avLst/>
          </a:prstGeom>
        </p:spPr>
        <p:txBody>
          <a:bodyPr wrap="square">
            <a:spAutoFit/>
          </a:bodyPr>
          <a:lstStyle/>
          <a:p>
            <a:r>
              <a:rPr lang="es-ES" sz="2000" dirty="0">
                <a:solidFill>
                  <a:srgbClr val="003FBC"/>
                </a:solidFill>
                <a:latin typeface="LubalinGraph-Demi"/>
              </a:rPr>
              <a:t>Clientes clave de las instituciones financieras</a:t>
            </a:r>
          </a:p>
          <a:p>
            <a:r>
              <a:rPr lang="es-ES" dirty="0">
                <a:solidFill>
                  <a:schemeClr val="bg1"/>
                </a:solidFill>
                <a:latin typeface="Sabon-Roman"/>
              </a:rPr>
              <a:t>Los proveedores y solicitantes clave de fondos de las instituciones financieras son los</a:t>
            </a:r>
          </a:p>
          <a:p>
            <a:r>
              <a:rPr lang="es-ES" dirty="0">
                <a:solidFill>
                  <a:srgbClr val="003FBC"/>
                </a:solidFill>
                <a:latin typeface="Sabon-Roman"/>
              </a:rPr>
              <a:t>individuos, las empresas y los gobiernos.</a:t>
            </a:r>
            <a:endParaRPr lang="en-GB" dirty="0">
              <a:solidFill>
                <a:srgbClr val="003FBC"/>
              </a:solidFill>
            </a:endParaRPr>
          </a:p>
        </p:txBody>
      </p:sp>
      <p:sp>
        <p:nvSpPr>
          <p:cNvPr id="5" name="Rectángulo 4">
            <a:extLst>
              <a:ext uri="{FF2B5EF4-FFF2-40B4-BE49-F238E27FC236}">
                <a16:creationId xmlns:a16="http://schemas.microsoft.com/office/drawing/2014/main" id="{C25A0A74-2BB2-4F7B-9F11-85EA8E7A05EF}"/>
              </a:ext>
            </a:extLst>
          </p:cNvPr>
          <p:cNvSpPr/>
          <p:nvPr/>
        </p:nvSpPr>
        <p:spPr>
          <a:xfrm>
            <a:off x="254269" y="3859130"/>
            <a:ext cx="6226933" cy="923330"/>
          </a:xfrm>
          <a:prstGeom prst="rect">
            <a:avLst/>
          </a:prstGeom>
        </p:spPr>
        <p:txBody>
          <a:bodyPr wrap="square">
            <a:spAutoFit/>
          </a:bodyPr>
          <a:lstStyle/>
          <a:p>
            <a:r>
              <a:rPr lang="es-ES" dirty="0">
                <a:solidFill>
                  <a:schemeClr val="bg1"/>
                </a:solidFill>
                <a:latin typeface="Sabon-Roman"/>
              </a:rPr>
              <a:t>Los gobiernos mantienen en bancos comerciales depósitos de fondos que no utilizan temporalmente, como ciertos pagos de impuestos y pagos de seguridad social.</a:t>
            </a:r>
          </a:p>
        </p:txBody>
      </p:sp>
      <p:pic>
        <p:nvPicPr>
          <p:cNvPr id="2" name="Imagen 1">
            <a:extLst>
              <a:ext uri="{FF2B5EF4-FFF2-40B4-BE49-F238E27FC236}">
                <a16:creationId xmlns:a16="http://schemas.microsoft.com/office/drawing/2014/main" id="{0A5BE20A-A9B1-4309-8823-89443B4366BC}"/>
              </a:ext>
            </a:extLst>
          </p:cNvPr>
          <p:cNvPicPr>
            <a:picLocks noChangeAspect="1"/>
          </p:cNvPicPr>
          <p:nvPr/>
        </p:nvPicPr>
        <p:blipFill rotWithShape="1">
          <a:blip r:embed="rId3"/>
          <a:srcRect l="12166" t="35525" r="47340" b="25438"/>
          <a:stretch/>
        </p:blipFill>
        <p:spPr>
          <a:xfrm>
            <a:off x="5779263" y="458425"/>
            <a:ext cx="2619907" cy="197060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4" name="Imagen 3">
            <a:extLst>
              <a:ext uri="{FF2B5EF4-FFF2-40B4-BE49-F238E27FC236}">
                <a16:creationId xmlns:a16="http://schemas.microsoft.com/office/drawing/2014/main" id="{D490C5D6-EED7-4721-BED1-9E651532CBA3}"/>
              </a:ext>
            </a:extLst>
          </p:cNvPr>
          <p:cNvPicPr>
            <a:picLocks noChangeAspect="1"/>
          </p:cNvPicPr>
          <p:nvPr/>
        </p:nvPicPr>
        <p:blipFill rotWithShape="1">
          <a:blip r:embed="rId4"/>
          <a:srcRect l="20367" t="40491" r="55321" b="30559"/>
          <a:stretch/>
        </p:blipFill>
        <p:spPr>
          <a:xfrm>
            <a:off x="6501169" y="2796095"/>
            <a:ext cx="2223083" cy="148904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Imagen 5">
            <a:extLst>
              <a:ext uri="{FF2B5EF4-FFF2-40B4-BE49-F238E27FC236}">
                <a16:creationId xmlns:a16="http://schemas.microsoft.com/office/drawing/2014/main" id="{795C90F3-1E70-4B44-91A1-811C5B6A71C5}"/>
              </a:ext>
            </a:extLst>
          </p:cNvPr>
          <p:cNvPicPr>
            <a:picLocks noChangeAspect="1"/>
          </p:cNvPicPr>
          <p:nvPr/>
        </p:nvPicPr>
        <p:blipFill rotWithShape="1">
          <a:blip r:embed="rId5"/>
          <a:srcRect l="17670" t="36177" r="52535" b="27778"/>
          <a:stretch/>
        </p:blipFill>
        <p:spPr>
          <a:xfrm>
            <a:off x="3870554" y="4667695"/>
            <a:ext cx="2724411" cy="185396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292412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fltVal val="0"/>
                                          </p:val>
                                        </p:tav>
                                        <p:tav tm="100000">
                                          <p:val>
                                            <p:strVal val="#ppt_w"/>
                                          </p:val>
                                        </p:tav>
                                      </p:tavLst>
                                    </p:anim>
                                    <p:anim calcmode="lin" valueType="num">
                                      <p:cBhvr>
                                        <p:cTn id="13" dur="1000" fill="hold"/>
                                        <p:tgtEl>
                                          <p:spTgt spid="4"/>
                                        </p:tgtEl>
                                        <p:attrNameLst>
                                          <p:attrName>ppt_h</p:attrName>
                                        </p:attrNameLst>
                                      </p:cBhvr>
                                      <p:tavLst>
                                        <p:tav tm="0">
                                          <p:val>
                                            <p:fltVal val="0"/>
                                          </p:val>
                                        </p:tav>
                                        <p:tav tm="100000">
                                          <p:val>
                                            <p:strVal val="#ppt_h"/>
                                          </p:val>
                                        </p:tav>
                                      </p:tavLst>
                                    </p:anim>
                                    <p:anim calcmode="lin" valueType="num">
                                      <p:cBhvr>
                                        <p:cTn id="14" dur="1000" fill="hold"/>
                                        <p:tgtEl>
                                          <p:spTgt spid="4"/>
                                        </p:tgtEl>
                                        <p:attrNameLst>
                                          <p:attrName>style.rotation</p:attrName>
                                        </p:attrNameLst>
                                      </p:cBhvr>
                                      <p:tavLst>
                                        <p:tav tm="0">
                                          <p:val>
                                            <p:fltVal val="90"/>
                                          </p:val>
                                        </p:tav>
                                        <p:tav tm="100000">
                                          <p:val>
                                            <p:fltVal val="0"/>
                                          </p:val>
                                        </p:tav>
                                      </p:tavLst>
                                    </p:anim>
                                    <p:animEffect transition="in" filter="fade">
                                      <p:cBhvr>
                                        <p:cTn id="15" dur="10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arn(inVertical)">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2" name="Rectángulo 1">
            <a:extLst>
              <a:ext uri="{FF2B5EF4-FFF2-40B4-BE49-F238E27FC236}">
                <a16:creationId xmlns:a16="http://schemas.microsoft.com/office/drawing/2014/main" id="{996A2A0D-7B81-4B68-A7D6-EE1C9E29FD60}"/>
              </a:ext>
            </a:extLst>
          </p:cNvPr>
          <p:cNvSpPr/>
          <p:nvPr/>
        </p:nvSpPr>
        <p:spPr>
          <a:xfrm>
            <a:off x="409783" y="1282376"/>
            <a:ext cx="6229215" cy="3724096"/>
          </a:xfrm>
          <a:prstGeom prst="rect">
            <a:avLst/>
          </a:prstGeom>
        </p:spPr>
        <p:txBody>
          <a:bodyPr wrap="square">
            <a:spAutoFit/>
          </a:bodyPr>
          <a:lstStyle/>
          <a:p>
            <a:r>
              <a:rPr lang="en-GB" sz="2000" b="1" dirty="0" err="1">
                <a:solidFill>
                  <a:schemeClr val="bg1"/>
                </a:solidFill>
                <a:latin typeface="Futura-Heavy"/>
              </a:rPr>
              <a:t>Mercados</a:t>
            </a:r>
            <a:r>
              <a:rPr lang="en-GB" sz="2000" b="1" dirty="0">
                <a:solidFill>
                  <a:schemeClr val="bg1"/>
                </a:solidFill>
                <a:latin typeface="Futura-Heavy"/>
              </a:rPr>
              <a:t> </a:t>
            </a:r>
            <a:r>
              <a:rPr lang="en-GB" sz="2000" b="1" dirty="0" err="1">
                <a:solidFill>
                  <a:schemeClr val="bg1"/>
                </a:solidFill>
                <a:latin typeface="Futura-Heavy"/>
              </a:rPr>
              <a:t>financieros</a:t>
            </a:r>
            <a:endParaRPr lang="en-GB" sz="2000" b="1" dirty="0">
              <a:solidFill>
                <a:schemeClr val="bg1"/>
              </a:solidFill>
              <a:latin typeface="Futura-Heavy"/>
            </a:endParaRPr>
          </a:p>
          <a:p>
            <a:r>
              <a:rPr lang="es-ES" dirty="0">
                <a:solidFill>
                  <a:schemeClr val="bg1"/>
                </a:solidFill>
              </a:rPr>
              <a:t>Los </a:t>
            </a:r>
            <a:r>
              <a:rPr lang="es-ES" b="1" dirty="0">
                <a:solidFill>
                  <a:schemeClr val="bg1"/>
                </a:solidFill>
              </a:rPr>
              <a:t>mercados financieros </a:t>
            </a:r>
            <a:r>
              <a:rPr lang="es-ES" dirty="0">
                <a:solidFill>
                  <a:schemeClr val="bg1"/>
                </a:solidFill>
              </a:rPr>
              <a:t>son foros en los que proveedores y solicitantes de fondos realizan transacciones de manera directa. Mientras que los préstamos de las instituciones se realizan sin el conocimiento de los proveedores de fondos (los ahorradores), los proveedores de los mercados financieros saben a quiénes se prestan sus fondos o dónde se invierten. </a:t>
            </a:r>
            <a:r>
              <a:rPr lang="es-ES" dirty="0">
                <a:solidFill>
                  <a:srgbClr val="0D5EFF"/>
                </a:solidFill>
              </a:rPr>
              <a:t>Los dos mercados financieros clave son el mercado de dinero y el mercado de capitales. </a:t>
            </a:r>
            <a:r>
              <a:rPr lang="es-ES" dirty="0">
                <a:solidFill>
                  <a:schemeClr val="bg1"/>
                </a:solidFill>
              </a:rPr>
              <a:t>Las transacciones en instrumentos de deuda a corto plazo, o valores negociables, se llevan a cabo en el </a:t>
            </a:r>
            <a:r>
              <a:rPr lang="es-ES" i="1" dirty="0">
                <a:solidFill>
                  <a:schemeClr val="bg1"/>
                </a:solidFill>
              </a:rPr>
              <a:t>mercado de dinero</a:t>
            </a:r>
            <a:r>
              <a:rPr lang="es-ES" dirty="0">
                <a:solidFill>
                  <a:schemeClr val="bg1"/>
                </a:solidFill>
              </a:rPr>
              <a:t>. Los valores a largo plazo (bonos y acciones) se negocian en el </a:t>
            </a:r>
            <a:r>
              <a:rPr lang="es-ES" i="1" dirty="0">
                <a:solidFill>
                  <a:schemeClr val="bg1"/>
                </a:solidFill>
              </a:rPr>
              <a:t>mercado de capitales</a:t>
            </a:r>
            <a:r>
              <a:rPr lang="es-ES" dirty="0">
                <a:solidFill>
                  <a:schemeClr val="bg1"/>
                </a:solidFill>
              </a:rPr>
              <a:t>.</a:t>
            </a:r>
            <a:endParaRPr lang="es-ES" dirty="0">
              <a:solidFill>
                <a:schemeClr val="bg1"/>
              </a:solidFill>
              <a:latin typeface="Futura"/>
            </a:endParaRPr>
          </a:p>
          <a:p>
            <a:endParaRPr lang="en-GB" dirty="0"/>
          </a:p>
        </p:txBody>
      </p:sp>
    </p:spTree>
    <p:extLst>
      <p:ext uri="{BB962C8B-B14F-4D97-AF65-F5344CB8AC3E}">
        <p14:creationId xmlns:p14="http://schemas.microsoft.com/office/powerpoint/2010/main" val="3195654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2" name="Rectángulo 1">
            <a:extLst>
              <a:ext uri="{FF2B5EF4-FFF2-40B4-BE49-F238E27FC236}">
                <a16:creationId xmlns:a16="http://schemas.microsoft.com/office/drawing/2014/main" id="{996A2A0D-7B81-4B68-A7D6-EE1C9E29FD60}"/>
              </a:ext>
            </a:extLst>
          </p:cNvPr>
          <p:cNvSpPr/>
          <p:nvPr/>
        </p:nvSpPr>
        <p:spPr>
          <a:xfrm>
            <a:off x="409782" y="1282376"/>
            <a:ext cx="6502745" cy="3416320"/>
          </a:xfrm>
          <a:prstGeom prst="rect">
            <a:avLst/>
          </a:prstGeom>
        </p:spPr>
        <p:txBody>
          <a:bodyPr wrap="square">
            <a:spAutoFit/>
          </a:bodyPr>
          <a:lstStyle/>
          <a:p>
            <a:pPr algn="just"/>
            <a:r>
              <a:rPr lang="en-GB" b="1" dirty="0">
                <a:solidFill>
                  <a:schemeClr val="bg1"/>
                </a:solidFill>
              </a:rPr>
              <a:t>Mercado </a:t>
            </a:r>
            <a:r>
              <a:rPr lang="en-GB" b="1" dirty="0" err="1">
                <a:solidFill>
                  <a:schemeClr val="bg1"/>
                </a:solidFill>
              </a:rPr>
              <a:t>primario</a:t>
            </a:r>
            <a:endParaRPr lang="en-GB" b="1" dirty="0">
              <a:solidFill>
                <a:schemeClr val="bg1"/>
              </a:solidFill>
            </a:endParaRPr>
          </a:p>
          <a:p>
            <a:pPr algn="just"/>
            <a:r>
              <a:rPr lang="es-ES" dirty="0">
                <a:solidFill>
                  <a:schemeClr val="bg1"/>
                </a:solidFill>
              </a:rPr>
              <a:t>Mercado financiero en el que los valores se emiten por primera vez; es el único mercado en el que el emisor </a:t>
            </a:r>
            <a:r>
              <a:rPr lang="en-GB" dirty="0" err="1">
                <a:solidFill>
                  <a:schemeClr val="bg1"/>
                </a:solidFill>
              </a:rPr>
              <a:t>participa</a:t>
            </a:r>
            <a:r>
              <a:rPr lang="en-GB" dirty="0">
                <a:solidFill>
                  <a:schemeClr val="bg1"/>
                </a:solidFill>
              </a:rPr>
              <a:t> </a:t>
            </a:r>
            <a:r>
              <a:rPr lang="en-GB" dirty="0" err="1">
                <a:solidFill>
                  <a:schemeClr val="bg1"/>
                </a:solidFill>
              </a:rPr>
              <a:t>directamente</a:t>
            </a:r>
            <a:r>
              <a:rPr lang="en-GB" dirty="0">
                <a:solidFill>
                  <a:schemeClr val="bg1"/>
                </a:solidFill>
              </a:rPr>
              <a:t> </a:t>
            </a:r>
            <a:r>
              <a:rPr lang="en-GB" dirty="0" err="1">
                <a:solidFill>
                  <a:schemeClr val="bg1"/>
                </a:solidFill>
              </a:rPr>
              <a:t>en</a:t>
            </a:r>
            <a:r>
              <a:rPr lang="en-GB" dirty="0">
                <a:solidFill>
                  <a:schemeClr val="bg1"/>
                </a:solidFill>
              </a:rPr>
              <a:t> la </a:t>
            </a:r>
            <a:r>
              <a:rPr lang="en-GB" dirty="0" err="1">
                <a:solidFill>
                  <a:schemeClr val="bg1"/>
                </a:solidFill>
              </a:rPr>
              <a:t>transacción</a:t>
            </a:r>
            <a:r>
              <a:rPr lang="en-GB" dirty="0">
                <a:solidFill>
                  <a:schemeClr val="bg1"/>
                </a:solidFill>
              </a:rPr>
              <a:t>. (</a:t>
            </a:r>
            <a:r>
              <a:rPr lang="es-MX" dirty="0">
                <a:solidFill>
                  <a:schemeClr val="bg1"/>
                </a:solidFill>
              </a:rPr>
              <a:t>emisión</a:t>
            </a:r>
            <a:r>
              <a:rPr lang="en-GB" dirty="0">
                <a:solidFill>
                  <a:schemeClr val="bg1"/>
                </a:solidFill>
              </a:rPr>
              <a:t> de </a:t>
            </a:r>
            <a:r>
              <a:rPr lang="en-GB" dirty="0" err="1">
                <a:solidFill>
                  <a:schemeClr val="bg1"/>
                </a:solidFill>
              </a:rPr>
              <a:t>Bonos</a:t>
            </a:r>
            <a:r>
              <a:rPr lang="en-GB" dirty="0">
                <a:solidFill>
                  <a:schemeClr val="bg1"/>
                </a:solidFill>
              </a:rPr>
              <a:t> </a:t>
            </a:r>
            <a:r>
              <a:rPr lang="en-GB" dirty="0" err="1">
                <a:solidFill>
                  <a:schemeClr val="bg1"/>
                </a:solidFill>
              </a:rPr>
              <a:t>Gubernamentales</a:t>
            </a:r>
            <a:r>
              <a:rPr lang="en-GB" dirty="0">
                <a:solidFill>
                  <a:schemeClr val="bg1"/>
                </a:solidFill>
              </a:rPr>
              <a:t> o </a:t>
            </a:r>
            <a:r>
              <a:rPr lang="en-GB" dirty="0" err="1">
                <a:solidFill>
                  <a:schemeClr val="bg1"/>
                </a:solidFill>
              </a:rPr>
              <a:t>Empresariales</a:t>
            </a:r>
            <a:r>
              <a:rPr lang="en-GB" dirty="0">
                <a:solidFill>
                  <a:schemeClr val="bg1"/>
                </a:solidFill>
              </a:rPr>
              <a:t>)</a:t>
            </a:r>
          </a:p>
          <a:p>
            <a:pPr algn="just"/>
            <a:endParaRPr lang="en-GB" dirty="0">
              <a:solidFill>
                <a:schemeClr val="bg1"/>
              </a:solidFill>
            </a:endParaRPr>
          </a:p>
          <a:p>
            <a:endParaRPr lang="es-MX" dirty="0">
              <a:solidFill>
                <a:schemeClr val="bg1"/>
              </a:solidFill>
            </a:endParaRPr>
          </a:p>
          <a:p>
            <a:endParaRPr lang="es-MX" dirty="0">
              <a:solidFill>
                <a:schemeClr val="bg1"/>
              </a:solidFill>
            </a:endParaRPr>
          </a:p>
          <a:p>
            <a:pPr algn="just"/>
            <a:r>
              <a:rPr lang="en-GB" b="1" dirty="0">
                <a:solidFill>
                  <a:schemeClr val="bg1"/>
                </a:solidFill>
              </a:rPr>
              <a:t>Mercado </a:t>
            </a:r>
            <a:r>
              <a:rPr lang="en-GB" b="1" dirty="0" err="1">
                <a:solidFill>
                  <a:schemeClr val="bg1"/>
                </a:solidFill>
              </a:rPr>
              <a:t>secundario</a:t>
            </a:r>
            <a:endParaRPr lang="en-GB" b="1" dirty="0">
              <a:solidFill>
                <a:schemeClr val="bg1"/>
              </a:solidFill>
            </a:endParaRPr>
          </a:p>
          <a:p>
            <a:pPr algn="just"/>
            <a:r>
              <a:rPr lang="es-ES" dirty="0">
                <a:solidFill>
                  <a:schemeClr val="bg1"/>
                </a:solidFill>
              </a:rPr>
              <a:t>Mercado financiero en el que se negocian valores que ya</a:t>
            </a:r>
          </a:p>
          <a:p>
            <a:pPr algn="just"/>
            <a:r>
              <a:rPr lang="en-GB" dirty="0" err="1">
                <a:solidFill>
                  <a:schemeClr val="bg1"/>
                </a:solidFill>
              </a:rPr>
              <a:t>están</a:t>
            </a:r>
            <a:r>
              <a:rPr lang="en-GB" dirty="0">
                <a:solidFill>
                  <a:schemeClr val="bg1"/>
                </a:solidFill>
              </a:rPr>
              <a:t> </a:t>
            </a:r>
            <a:r>
              <a:rPr lang="en-GB" dirty="0" err="1">
                <a:solidFill>
                  <a:schemeClr val="bg1"/>
                </a:solidFill>
              </a:rPr>
              <a:t>en</a:t>
            </a:r>
            <a:r>
              <a:rPr lang="en-GB" dirty="0">
                <a:solidFill>
                  <a:schemeClr val="bg1"/>
                </a:solidFill>
              </a:rPr>
              <a:t> </a:t>
            </a:r>
            <a:r>
              <a:rPr lang="en-GB" dirty="0" err="1">
                <a:solidFill>
                  <a:schemeClr val="bg1"/>
                </a:solidFill>
              </a:rPr>
              <a:t>circulación</a:t>
            </a:r>
            <a:r>
              <a:rPr lang="en-GB" dirty="0">
                <a:solidFill>
                  <a:schemeClr val="bg1"/>
                </a:solidFill>
              </a:rPr>
              <a:t> (</a:t>
            </a:r>
            <a:r>
              <a:rPr lang="en-GB" dirty="0" err="1">
                <a:solidFill>
                  <a:schemeClr val="bg1"/>
                </a:solidFill>
              </a:rPr>
              <a:t>aquellos</a:t>
            </a:r>
            <a:r>
              <a:rPr lang="en-GB" dirty="0">
                <a:solidFill>
                  <a:schemeClr val="bg1"/>
                </a:solidFill>
              </a:rPr>
              <a:t> </a:t>
            </a:r>
            <a:r>
              <a:rPr lang="es-ES" dirty="0">
                <a:solidFill>
                  <a:schemeClr val="bg1"/>
                </a:solidFill>
              </a:rPr>
              <a:t>que no son nuevas emisiones). (compra de Acciones ya negociadas)</a:t>
            </a:r>
            <a:endParaRPr lang="en-GB" dirty="0">
              <a:solidFill>
                <a:schemeClr val="bg1"/>
              </a:solidFill>
            </a:endParaRPr>
          </a:p>
        </p:txBody>
      </p:sp>
    </p:spTree>
    <p:extLst>
      <p:ext uri="{BB962C8B-B14F-4D97-AF65-F5344CB8AC3E}">
        <p14:creationId xmlns:p14="http://schemas.microsoft.com/office/powerpoint/2010/main" val="2563054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2A45"/>
        </a:solidFill>
        <a:effectLst/>
      </p:bgPr>
    </p:bg>
    <p:spTree>
      <p:nvGrpSpPr>
        <p:cNvPr id="1" name=""/>
        <p:cNvGrpSpPr/>
        <p:nvPr/>
      </p:nvGrpSpPr>
      <p:grpSpPr>
        <a:xfrm>
          <a:off x="0" y="0"/>
          <a:ext cx="0" cy="0"/>
          <a:chOff x="0" y="0"/>
          <a:chExt cx="0" cy="0"/>
        </a:xfrm>
      </p:grpSpPr>
      <p:sp>
        <p:nvSpPr>
          <p:cNvPr id="8" name="Rectángulo 7"/>
          <p:cNvSpPr/>
          <p:nvPr/>
        </p:nvSpPr>
        <p:spPr>
          <a:xfrm>
            <a:off x="-12879" y="6588604"/>
            <a:ext cx="9144000" cy="159924"/>
          </a:xfrm>
          <a:prstGeom prst="rect">
            <a:avLst/>
          </a:prstGeom>
          <a:solidFill>
            <a:srgbClr val="FFB4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solidFill>
                <a:prstClr val="white"/>
              </a:solidFill>
            </a:endParaRPr>
          </a:p>
        </p:txBody>
      </p:sp>
      <p:cxnSp>
        <p:nvCxnSpPr>
          <p:cNvPr id="10" name="Conector recto 9"/>
          <p:cNvCxnSpPr/>
          <p:nvPr/>
        </p:nvCxnSpPr>
        <p:spPr>
          <a:xfrm>
            <a:off x="8512933" y="0"/>
            <a:ext cx="38637" cy="6858000"/>
          </a:xfrm>
          <a:prstGeom prst="line">
            <a:avLst/>
          </a:prstGeom>
          <a:ln>
            <a:solidFill>
              <a:srgbClr val="FFB414"/>
            </a:solidFill>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8665333" y="0"/>
            <a:ext cx="38637" cy="6858000"/>
          </a:xfrm>
          <a:prstGeom prst="line">
            <a:avLst/>
          </a:prstGeom>
          <a:ln w="79375" cmpd="dbl">
            <a:solidFill>
              <a:srgbClr val="FFB414"/>
            </a:solidFill>
          </a:ln>
        </p:spPr>
        <p:style>
          <a:lnRef idx="1">
            <a:schemeClr val="accent1"/>
          </a:lnRef>
          <a:fillRef idx="0">
            <a:schemeClr val="accent1"/>
          </a:fillRef>
          <a:effectRef idx="0">
            <a:schemeClr val="accent1"/>
          </a:effectRef>
          <a:fontRef idx="minor">
            <a:schemeClr val="tx1"/>
          </a:fontRef>
        </p:style>
      </p:cxnSp>
      <p:sp>
        <p:nvSpPr>
          <p:cNvPr id="9" name="Rectángulo 8"/>
          <p:cNvSpPr/>
          <p:nvPr/>
        </p:nvSpPr>
        <p:spPr>
          <a:xfrm>
            <a:off x="-12879" y="6588604"/>
            <a:ext cx="9144000" cy="159924"/>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11"/>
          <p:cNvSpPr/>
          <p:nvPr/>
        </p:nvSpPr>
        <p:spPr>
          <a:xfrm>
            <a:off x="-170121" y="6475944"/>
            <a:ext cx="9375670" cy="45719"/>
          </a:xfrm>
          <a:prstGeom prst="rect">
            <a:avLst/>
          </a:prstGeom>
          <a:solidFill>
            <a:srgbClr val="FFB4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13" name="Imagen 12">
            <a:extLst>
              <a:ext uri="{FF2B5EF4-FFF2-40B4-BE49-F238E27FC236}">
                <a16:creationId xmlns:a16="http://schemas.microsoft.com/office/drawing/2014/main" id="{76677281-3A45-4BA5-9359-8A7AC6BAA349}"/>
              </a:ext>
            </a:extLst>
          </p:cNvPr>
          <p:cNvPicPr>
            <a:picLocks noChangeAspect="1"/>
          </p:cNvPicPr>
          <p:nvPr/>
        </p:nvPicPr>
        <p:blipFill rotWithShape="1">
          <a:blip r:embed="rId2"/>
          <a:srcRect l="16381" t="46734" r="51927" b="39268"/>
          <a:stretch/>
        </p:blipFill>
        <p:spPr>
          <a:xfrm>
            <a:off x="180829" y="109472"/>
            <a:ext cx="2808962" cy="697907"/>
          </a:xfrm>
          <a:prstGeom prst="rect">
            <a:avLst/>
          </a:prstGeom>
        </p:spPr>
      </p:pic>
      <p:sp>
        <p:nvSpPr>
          <p:cNvPr id="3" name="Rectángulo 2">
            <a:extLst>
              <a:ext uri="{FF2B5EF4-FFF2-40B4-BE49-F238E27FC236}">
                <a16:creationId xmlns:a16="http://schemas.microsoft.com/office/drawing/2014/main" id="{BF60E2F6-4706-4E60-BA93-1579E67A55AE}"/>
              </a:ext>
            </a:extLst>
          </p:cNvPr>
          <p:cNvSpPr/>
          <p:nvPr/>
        </p:nvSpPr>
        <p:spPr>
          <a:xfrm>
            <a:off x="180829" y="949956"/>
            <a:ext cx="6701917" cy="4862870"/>
          </a:xfrm>
          <a:prstGeom prst="rect">
            <a:avLst/>
          </a:prstGeom>
        </p:spPr>
        <p:txBody>
          <a:bodyPr wrap="square">
            <a:spAutoFit/>
          </a:bodyPr>
          <a:lstStyle/>
          <a:p>
            <a:r>
              <a:rPr lang="en-GB" sz="2000" b="1" dirty="0">
                <a:solidFill>
                  <a:srgbClr val="003FBC"/>
                </a:solidFill>
                <a:latin typeface="LubalinGraph-Demi"/>
              </a:rPr>
              <a:t>MERCADO DE DINERO</a:t>
            </a:r>
          </a:p>
          <a:p>
            <a:endParaRPr lang="en-GB" sz="2000" dirty="0">
              <a:solidFill>
                <a:schemeClr val="bg1"/>
              </a:solidFill>
              <a:latin typeface="LubalinGraph-Demi"/>
            </a:endParaRPr>
          </a:p>
          <a:p>
            <a:r>
              <a:rPr lang="es-ES" dirty="0">
                <a:solidFill>
                  <a:schemeClr val="bg1"/>
                </a:solidFill>
                <a:latin typeface="Sabon-Roman"/>
              </a:rPr>
              <a:t>El </a:t>
            </a:r>
            <a:r>
              <a:rPr lang="es-ES" b="1" dirty="0">
                <a:solidFill>
                  <a:schemeClr val="bg1"/>
                </a:solidFill>
                <a:latin typeface="Sabon-Bold"/>
              </a:rPr>
              <a:t>mercado de dinero </a:t>
            </a:r>
            <a:r>
              <a:rPr lang="es-ES" dirty="0">
                <a:solidFill>
                  <a:schemeClr val="bg1"/>
                </a:solidFill>
                <a:latin typeface="Sabon-Roman"/>
              </a:rPr>
              <a:t>se genera por la relación financiera entre los proveedores y los solicitantes de </a:t>
            </a:r>
            <a:r>
              <a:rPr lang="es-ES" i="1" dirty="0">
                <a:solidFill>
                  <a:schemeClr val="bg1"/>
                </a:solidFill>
                <a:latin typeface="Sabon-Italic"/>
              </a:rPr>
              <a:t>fondos a corto plazo </a:t>
            </a:r>
            <a:r>
              <a:rPr lang="es-ES" dirty="0">
                <a:solidFill>
                  <a:srgbClr val="0D5EFF"/>
                </a:solidFill>
                <a:latin typeface="Sabon-Roman"/>
              </a:rPr>
              <a:t>(fondos con vencimiento de un año o menos). </a:t>
            </a:r>
            <a:r>
              <a:rPr lang="es-ES" dirty="0">
                <a:solidFill>
                  <a:schemeClr val="bg1"/>
                </a:solidFill>
                <a:latin typeface="Sabon-Roman"/>
              </a:rPr>
              <a:t>El </a:t>
            </a:r>
            <a:r>
              <a:rPr lang="en-GB" dirty="0" err="1">
                <a:solidFill>
                  <a:schemeClr val="bg1"/>
                </a:solidFill>
                <a:latin typeface="Sabon-Roman"/>
              </a:rPr>
              <a:t>mercado</a:t>
            </a:r>
            <a:r>
              <a:rPr lang="en-GB" dirty="0">
                <a:solidFill>
                  <a:schemeClr val="bg1"/>
                </a:solidFill>
                <a:latin typeface="Sabon-Roman"/>
              </a:rPr>
              <a:t> de </a:t>
            </a:r>
            <a:r>
              <a:rPr lang="en-GB" dirty="0" err="1">
                <a:solidFill>
                  <a:schemeClr val="bg1"/>
                </a:solidFill>
                <a:latin typeface="Sabon-Roman"/>
              </a:rPr>
              <a:t>dinero</a:t>
            </a:r>
            <a:r>
              <a:rPr lang="en-GB" dirty="0">
                <a:solidFill>
                  <a:schemeClr val="bg1"/>
                </a:solidFill>
                <a:latin typeface="Sabon-Roman"/>
              </a:rPr>
              <a:t> </a:t>
            </a:r>
            <a:r>
              <a:rPr lang="en-GB" dirty="0" err="1">
                <a:solidFill>
                  <a:schemeClr val="bg1"/>
                </a:solidFill>
                <a:latin typeface="Sabon-Roman"/>
              </a:rPr>
              <a:t>existe</a:t>
            </a:r>
            <a:r>
              <a:rPr lang="en-GB" dirty="0">
                <a:solidFill>
                  <a:schemeClr val="bg1"/>
                </a:solidFill>
                <a:latin typeface="Sabon-Roman"/>
              </a:rPr>
              <a:t> </a:t>
            </a:r>
            <a:r>
              <a:rPr lang="en-GB" dirty="0" err="1">
                <a:solidFill>
                  <a:schemeClr val="bg1"/>
                </a:solidFill>
                <a:latin typeface="Sabon-Roman"/>
              </a:rPr>
              <a:t>porque</a:t>
            </a:r>
            <a:r>
              <a:rPr lang="en-GB" dirty="0">
                <a:solidFill>
                  <a:schemeClr val="bg1"/>
                </a:solidFill>
                <a:latin typeface="Sabon-Roman"/>
              </a:rPr>
              <a:t> </a:t>
            </a:r>
            <a:r>
              <a:rPr lang="en-GB" dirty="0" err="1">
                <a:solidFill>
                  <a:schemeClr val="bg1"/>
                </a:solidFill>
                <a:latin typeface="Sabon-Roman"/>
              </a:rPr>
              <a:t>algunos</a:t>
            </a:r>
            <a:r>
              <a:rPr lang="en-GB" dirty="0">
                <a:solidFill>
                  <a:schemeClr val="bg1"/>
                </a:solidFill>
                <a:latin typeface="Sabon-Roman"/>
              </a:rPr>
              <a:t> </a:t>
            </a:r>
            <a:r>
              <a:rPr lang="en-GB" dirty="0" err="1">
                <a:solidFill>
                  <a:schemeClr val="bg1"/>
                </a:solidFill>
                <a:latin typeface="Sabon-Roman"/>
              </a:rPr>
              <a:t>individuos</a:t>
            </a:r>
            <a:r>
              <a:rPr lang="en-GB" dirty="0">
                <a:solidFill>
                  <a:schemeClr val="bg1"/>
                </a:solidFill>
                <a:latin typeface="Sabon-Roman"/>
              </a:rPr>
              <a:t>, </a:t>
            </a:r>
            <a:r>
              <a:rPr lang="en-GB" dirty="0" err="1">
                <a:solidFill>
                  <a:schemeClr val="bg1"/>
                </a:solidFill>
                <a:latin typeface="Sabon-Roman"/>
              </a:rPr>
              <a:t>empresas</a:t>
            </a:r>
            <a:r>
              <a:rPr lang="en-GB" dirty="0">
                <a:solidFill>
                  <a:schemeClr val="bg1"/>
                </a:solidFill>
                <a:latin typeface="Sabon-Roman"/>
              </a:rPr>
              <a:t>, </a:t>
            </a:r>
            <a:r>
              <a:rPr lang="en-GB" dirty="0" err="1">
                <a:solidFill>
                  <a:schemeClr val="bg1"/>
                </a:solidFill>
                <a:latin typeface="Sabon-Roman"/>
              </a:rPr>
              <a:t>gobiernos</a:t>
            </a:r>
            <a:r>
              <a:rPr lang="en-GB" dirty="0">
                <a:solidFill>
                  <a:schemeClr val="bg1"/>
                </a:solidFill>
                <a:latin typeface="Sabon-Roman"/>
              </a:rPr>
              <a:t> e </a:t>
            </a:r>
            <a:r>
              <a:rPr lang="en-GB" dirty="0" err="1">
                <a:solidFill>
                  <a:schemeClr val="bg1"/>
                </a:solidFill>
                <a:latin typeface="Sabon-Roman"/>
              </a:rPr>
              <a:t>instituciones</a:t>
            </a:r>
            <a:r>
              <a:rPr lang="en-GB" dirty="0">
                <a:solidFill>
                  <a:schemeClr val="bg1"/>
                </a:solidFill>
                <a:latin typeface="Sabon-Roman"/>
              </a:rPr>
              <a:t> </a:t>
            </a:r>
            <a:r>
              <a:rPr lang="es-ES" dirty="0">
                <a:solidFill>
                  <a:schemeClr val="bg1"/>
                </a:solidFill>
                <a:latin typeface="Sabon-Roman"/>
              </a:rPr>
              <a:t>financieras tienen fondos inactivos durante un tiempo que desean invertir en</a:t>
            </a:r>
          </a:p>
          <a:p>
            <a:r>
              <a:rPr lang="es-ES" dirty="0">
                <a:solidFill>
                  <a:schemeClr val="bg1"/>
                </a:solidFill>
                <a:latin typeface="Sabon-Roman"/>
              </a:rPr>
              <a:t>un activo relativamente seguro, para obtener intereses. Al mismo tiempo, otros </a:t>
            </a:r>
            <a:r>
              <a:rPr lang="es-ES" dirty="0" err="1">
                <a:solidFill>
                  <a:schemeClr val="bg1"/>
                </a:solidFill>
                <a:latin typeface="Sabon-Roman"/>
              </a:rPr>
              <a:t>individuos,empresas</a:t>
            </a:r>
            <a:r>
              <a:rPr lang="es-ES" dirty="0">
                <a:solidFill>
                  <a:schemeClr val="bg1"/>
                </a:solidFill>
                <a:latin typeface="Sabon-Roman"/>
              </a:rPr>
              <a:t>, gobiernos e instituciones financieras requieren financiamiento estacional o temporal. El mercado de dinero reúne a estos proveedores y solicitantes de</a:t>
            </a:r>
          </a:p>
          <a:p>
            <a:r>
              <a:rPr lang="en-GB" dirty="0" err="1">
                <a:solidFill>
                  <a:schemeClr val="bg1"/>
                </a:solidFill>
                <a:latin typeface="Sabon-Roman"/>
              </a:rPr>
              <a:t>fondos</a:t>
            </a:r>
            <a:r>
              <a:rPr lang="en-GB" dirty="0">
                <a:solidFill>
                  <a:schemeClr val="bg1"/>
                </a:solidFill>
                <a:latin typeface="Sabon-Roman"/>
              </a:rPr>
              <a:t> a </a:t>
            </a:r>
            <a:r>
              <a:rPr lang="en-GB" dirty="0" err="1">
                <a:solidFill>
                  <a:schemeClr val="bg1"/>
                </a:solidFill>
                <a:latin typeface="Sabon-Roman"/>
              </a:rPr>
              <a:t>corto</a:t>
            </a:r>
            <a:r>
              <a:rPr lang="en-GB" dirty="0">
                <a:solidFill>
                  <a:schemeClr val="bg1"/>
                </a:solidFill>
                <a:latin typeface="Sabon-Roman"/>
              </a:rPr>
              <a:t> </a:t>
            </a:r>
            <a:r>
              <a:rPr lang="en-GB" dirty="0" err="1">
                <a:solidFill>
                  <a:schemeClr val="bg1"/>
                </a:solidFill>
                <a:latin typeface="Sabon-Roman"/>
              </a:rPr>
              <a:t>plazo</a:t>
            </a:r>
            <a:r>
              <a:rPr lang="en-GB" dirty="0">
                <a:solidFill>
                  <a:schemeClr val="bg1"/>
                </a:solidFill>
                <a:latin typeface="Sabon-Roman"/>
              </a:rPr>
              <a:t>.</a:t>
            </a:r>
          </a:p>
          <a:p>
            <a:endParaRPr lang="es-MX" dirty="0">
              <a:solidFill>
                <a:schemeClr val="bg1"/>
              </a:solidFill>
              <a:latin typeface="Sabon-Roman"/>
            </a:endParaRPr>
          </a:p>
          <a:p>
            <a:r>
              <a:rPr lang="es-ES" dirty="0">
                <a:solidFill>
                  <a:schemeClr val="bg1"/>
                </a:solidFill>
              </a:rPr>
              <a:t>La mayoría de las transacciones del mercado de dinero se realizan en </a:t>
            </a:r>
            <a:r>
              <a:rPr lang="es-ES" b="1" dirty="0">
                <a:solidFill>
                  <a:srgbClr val="002164"/>
                </a:solidFill>
              </a:rPr>
              <a:t>valores negociables(bajo riesgo)</a:t>
            </a:r>
            <a:r>
              <a:rPr lang="es-ES" dirty="0">
                <a:solidFill>
                  <a:srgbClr val="002164"/>
                </a:solidFill>
              </a:rPr>
              <a:t>,</a:t>
            </a:r>
            <a:r>
              <a:rPr lang="es-ES" dirty="0">
                <a:solidFill>
                  <a:schemeClr val="bg1"/>
                </a:solidFill>
              </a:rPr>
              <a:t> es decir, instrumentos de deuda a corto plazo, como letras del Departamento del Tesoro de Estados Unidos.-</a:t>
            </a:r>
            <a:endParaRPr lang="en-GB" dirty="0">
              <a:solidFill>
                <a:schemeClr val="bg1"/>
              </a:solidFill>
            </a:endParaRPr>
          </a:p>
        </p:txBody>
      </p:sp>
    </p:spTree>
    <p:extLst>
      <p:ext uri="{BB962C8B-B14F-4D97-AF65-F5344CB8AC3E}">
        <p14:creationId xmlns:p14="http://schemas.microsoft.com/office/powerpoint/2010/main" val="406371073"/>
      </p:ext>
    </p:extLst>
  </p:cSld>
  <p:clrMapOvr>
    <a:masterClrMapping/>
  </p:clrMapOvr>
</p:sld>
</file>

<file path=ppt/theme/theme1.xml><?xml version="1.0" encoding="utf-8"?>
<a:theme xmlns:a="http://schemas.openxmlformats.org/drawingml/2006/main" name="Marco">
  <a:themeElements>
    <a:clrScheme name="Marco">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Marco">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arco">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
  <TotalTime>1651</TotalTime>
  <Words>1052</Words>
  <Application>Microsoft Office PowerPoint</Application>
  <PresentationFormat>Presentación en pantalla (4:3)</PresentationFormat>
  <Paragraphs>117</Paragraphs>
  <Slides>21</Slides>
  <Notes>0</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21</vt:i4>
      </vt:variant>
    </vt:vector>
  </HeadingPairs>
  <TitlesOfParts>
    <vt:vector size="33" baseType="lpstr">
      <vt:lpstr>Arial</vt:lpstr>
      <vt:lpstr>Arial</vt:lpstr>
      <vt:lpstr>Corbel</vt:lpstr>
      <vt:lpstr>Futura</vt:lpstr>
      <vt:lpstr>Futura-Heavy</vt:lpstr>
      <vt:lpstr>LubalinGraph-Demi</vt:lpstr>
      <vt:lpstr>Sabon-Bold</vt:lpstr>
      <vt:lpstr>Sabon-Italic</vt:lpstr>
      <vt:lpstr>Sabon-Roman</vt:lpstr>
      <vt:lpstr>Ubuntu</vt:lpstr>
      <vt:lpstr>Wingdings 2</vt:lpstr>
      <vt:lpstr>Marco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Donato Hernández Hernández</dc:creator>
  <cp:lastModifiedBy>Donato Alfonso Hernandez Hernandez</cp:lastModifiedBy>
  <cp:revision>88</cp:revision>
  <dcterms:created xsi:type="dcterms:W3CDTF">2017-03-03T17:19:00Z</dcterms:created>
  <dcterms:modified xsi:type="dcterms:W3CDTF">2018-03-18T20:20:21Z</dcterms:modified>
</cp:coreProperties>
</file>

<file path=docProps/thumbnail.jpeg>
</file>